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0" r:id="rId1"/>
  </p:sldMasterIdLst>
  <p:notesMasterIdLst>
    <p:notesMasterId r:id="rId14"/>
  </p:notesMasterIdLst>
  <p:handoutMasterIdLst>
    <p:handoutMasterId r:id="rId15"/>
  </p:handoutMasterIdLst>
  <p:sldIdLst>
    <p:sldId id="265" r:id="rId2"/>
    <p:sldId id="324" r:id="rId3"/>
    <p:sldId id="325" r:id="rId4"/>
    <p:sldId id="322" r:id="rId5"/>
    <p:sldId id="326" r:id="rId6"/>
    <p:sldId id="328" r:id="rId7"/>
    <p:sldId id="329" r:id="rId8"/>
    <p:sldId id="316" r:id="rId9"/>
    <p:sldId id="331" r:id="rId10"/>
    <p:sldId id="284" r:id="rId11"/>
    <p:sldId id="330" r:id="rId12"/>
    <p:sldId id="263"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1">
          <p15:clr>
            <a:srgbClr val="A4A3A4"/>
          </p15:clr>
        </p15:guide>
        <p15:guide id="2" pos="2874">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95315-6059-63B0-9BE8-AAFD11894995}" name="Елена Иванченко" initials="ЕИ" userId="7f7d7db965285a9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72" autoAdjust="0"/>
  </p:normalViewPr>
  <p:slideViewPr>
    <p:cSldViewPr snapToGrid="0" snapToObjects="1" showGuides="1">
      <p:cViewPr>
        <p:scale>
          <a:sx n="66" d="100"/>
          <a:sy n="66" d="100"/>
        </p:scale>
        <p:origin x="58" y="14"/>
      </p:cViewPr>
      <p:guideLst>
        <p:guide orient="horz" pos="1611"/>
        <p:guide pos="287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pPr/>
              <a:t>3/26/2025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pPr/>
              <a:t>‹#›</a:t>
            </a:fld>
            <a:endParaRPr lang="en-US"/>
          </a:p>
        </p:txBody>
      </p:sp>
    </p:spTree>
    <p:extLst>
      <p:ext uri="{BB962C8B-B14F-4D97-AF65-F5344CB8AC3E}">
        <p14:creationId xmlns:p14="http://schemas.microsoft.com/office/powerpoint/2010/main" val="1447125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pPr/>
              <a:t>3/26/2025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pPr/>
              <a:t>‹#›</a:t>
            </a:fld>
            <a:endParaRPr lang="en-US"/>
          </a:p>
        </p:txBody>
      </p:sp>
    </p:spTree>
    <p:extLst>
      <p:ext uri="{BB962C8B-B14F-4D97-AF65-F5344CB8AC3E}">
        <p14:creationId xmlns:p14="http://schemas.microsoft.com/office/powerpoint/2010/main" val="4120073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F449711C-DB87-6342-8123-FE7E39EB0067}" type="slidenum">
              <a:rPr lang="en-US" smtClean="0"/>
              <a:pPr/>
              <a:t>9</a:t>
            </a:fld>
            <a:endParaRPr lang="en-US"/>
          </a:p>
        </p:txBody>
      </p:sp>
    </p:spTree>
    <p:extLst>
      <p:ext uri="{BB962C8B-B14F-4D97-AF65-F5344CB8AC3E}">
        <p14:creationId xmlns:p14="http://schemas.microsoft.com/office/powerpoint/2010/main" val="3633639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a:extLst>
              <a:ext uri="{FF2B5EF4-FFF2-40B4-BE49-F238E27FC236}">
                <a16:creationId xmlns:a16="http://schemas.microsoft.com/office/drawing/2014/main" id="{67783B35-4D64-24CD-46E0-32E9FC276C40}"/>
              </a:ext>
            </a:extLst>
          </p:cNvPr>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35FEFD47-67FA-CC9C-A247-DDA306E69DC7}"/>
              </a:ext>
            </a:extLst>
          </p:cNvPr>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a:extLst>
              <a:ext uri="{FF2B5EF4-FFF2-40B4-BE49-F238E27FC236}">
                <a16:creationId xmlns:a16="http://schemas.microsoft.com/office/drawing/2014/main" id="{2B74B261-5474-8217-1C1F-DF8DF956D9C5}"/>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5" name="Content Placeholder 2">
            <a:extLst>
              <a:ext uri="{FF2B5EF4-FFF2-40B4-BE49-F238E27FC236}">
                <a16:creationId xmlns:a16="http://schemas.microsoft.com/office/drawing/2014/main" id="{85A92729-C745-7CCF-6847-2DF14BA71383}"/>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aseline="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ru-RU" sz="2000" dirty="0">
                <a:latin typeface="Golos Text" panose="020B0503020202020204"/>
              </a:rPr>
              <a:t>Здесь при необходимости располагается основной текст слайда, ключевая формулировка.</a:t>
            </a:r>
          </a:p>
          <a:p>
            <a:endParaRPr lang="ru-RU" sz="2000" dirty="0">
              <a:latin typeface="Golos Text" panose="020B0503020202020204"/>
            </a:endParaRPr>
          </a:p>
          <a:p>
            <a:pPr marL="0" indent="0" algn="l">
              <a:buNone/>
            </a:pPr>
            <a:r>
              <a:rPr lang="ru-RU" sz="18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список;</a:t>
            </a:r>
          </a:p>
          <a:p>
            <a:pPr algn="l">
              <a:buFont typeface="Arial" panose="020B0604020202020204" pitchFamily="34" charset="0"/>
              <a:buChar char="•"/>
            </a:pPr>
            <a:r>
              <a:rPr lang="ru-RU" sz="18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99776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3103360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3706F3BB-2486-D68F-6966-44BBD62CEC6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49722966-1EC6-6348-3A3A-25A27C8E506C}"/>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D2BFFE86-F97D-E925-927B-0F6BBD2D6EE0}"/>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ADAF316B-52C6-704E-CB38-0E76498CD5E9}"/>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88714-60F8-FF59-CB87-38F52214F9F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908260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C44632-7642-B672-30DB-BEE8EBC23CE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AF7BB137-1C7F-56D5-5D41-70ED6DEA4C56}"/>
              </a:ext>
            </a:extLst>
          </p:cNvPr>
          <p:cNvSpPr>
            <a:spLocks noGrp="1"/>
          </p:cNvSpPr>
          <p:nvPr>
            <p:ph type="pic" sz="quarter" idx="10"/>
          </p:nvPr>
        </p:nvSpPr>
        <p:spPr>
          <a:xfrm>
            <a:off x="457200" y="936852"/>
            <a:ext cx="4608513" cy="3842155"/>
          </a:xfrm>
          <a:prstGeom prst="roundRect">
            <a:avLst>
              <a:gd name="adj" fmla="val 8957"/>
            </a:avLst>
          </a:prstGeom>
        </p:spPr>
        <p:txBody>
          <a:bodyPr/>
          <a:lstStyle/>
          <a:p>
            <a:endParaRPr lang="ru-RU"/>
          </a:p>
        </p:txBody>
      </p:sp>
      <p:sp>
        <p:nvSpPr>
          <p:cNvPr id="5" name="Текст 6">
            <a:extLst>
              <a:ext uri="{FF2B5EF4-FFF2-40B4-BE49-F238E27FC236}">
                <a16:creationId xmlns:a16="http://schemas.microsoft.com/office/drawing/2014/main" id="{D9C7E817-A2F7-D228-2EB2-8CC271063595}"/>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2927035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5CFB9-FFF2-E218-2283-FA3AC247B899}"/>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91CCADC5-135D-DC69-A40F-E7939EE42C8E}"/>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3110273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a:extLst>
              <a:ext uri="{FF2B5EF4-FFF2-40B4-BE49-F238E27FC236}">
                <a16:creationId xmlns:a16="http://schemas.microsoft.com/office/drawing/2014/main" id="{164235EB-093A-2BDE-8127-460B61C5B696}"/>
              </a:ext>
            </a:extLst>
          </p:cNvPr>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6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список;</a:t>
            </a:r>
          </a:p>
          <a:p>
            <a:pPr algn="l">
              <a:buFont typeface="Arial" panose="020B0604020202020204" pitchFamily="34" charset="0"/>
              <a:buChar char="•"/>
            </a:pPr>
            <a:r>
              <a:rPr lang="ru-RU" sz="1600" b="0" i="0" dirty="0">
                <a:solidFill>
                  <a:srgbClr val="2C2D2E"/>
                </a:solidFill>
                <a:effectLst/>
                <a:latin typeface="Golos Text" panose="020B0503020202020204"/>
              </a:rPr>
              <a:t>конец списка.</a:t>
            </a:r>
          </a:p>
          <a:p>
            <a:pPr lvl="0"/>
            <a:endParaRPr lang="ru-RU" dirty="0"/>
          </a:p>
          <a:p>
            <a:pPr lvl="0"/>
            <a:endParaRPr lang="ru-RU" dirty="0"/>
          </a:p>
        </p:txBody>
      </p:sp>
      <p:sp>
        <p:nvSpPr>
          <p:cNvPr id="3" name="Title 1">
            <a:extLst>
              <a:ext uri="{FF2B5EF4-FFF2-40B4-BE49-F238E27FC236}">
                <a16:creationId xmlns:a16="http://schemas.microsoft.com/office/drawing/2014/main" id="{FFD6E8F6-2854-A3A1-FCCA-4BC7B8C564E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038440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5FAEC5-3811-8889-0016-6EA3B2AC412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Текст 7">
            <a:extLst>
              <a:ext uri="{FF2B5EF4-FFF2-40B4-BE49-F238E27FC236}">
                <a16:creationId xmlns:a16="http://schemas.microsoft.com/office/drawing/2014/main" id="{CAC739FE-CC7A-A005-60BE-713B90BFE7B8}"/>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5" name="Текст 13">
            <a:extLst>
              <a:ext uri="{FF2B5EF4-FFF2-40B4-BE49-F238E27FC236}">
                <a16:creationId xmlns:a16="http://schemas.microsoft.com/office/drawing/2014/main" id="{0280BF47-780B-2175-23F6-FDC24D601FFF}"/>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6" name="Текст 7">
            <a:extLst>
              <a:ext uri="{FF2B5EF4-FFF2-40B4-BE49-F238E27FC236}">
                <a16:creationId xmlns:a16="http://schemas.microsoft.com/office/drawing/2014/main" id="{E58E80D7-3F9A-CA73-1A7E-C864B8F1B1A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7" name="Текст 13">
            <a:extLst>
              <a:ext uri="{FF2B5EF4-FFF2-40B4-BE49-F238E27FC236}">
                <a16:creationId xmlns:a16="http://schemas.microsoft.com/office/drawing/2014/main" id="{BF0BE89B-425E-821E-10AB-56C164DAED33}"/>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4206293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F282CACE-D64E-E390-8227-23E049D60AAD}"/>
              </a:ext>
            </a:extLst>
          </p:cNvPr>
          <p:cNvSpPr>
            <a:spLocks noGrp="1"/>
          </p:cNvSpPr>
          <p:nvPr>
            <p:ph type="pic" sz="quarter" idx="10"/>
          </p:nvPr>
        </p:nvSpPr>
        <p:spPr>
          <a:xfrm>
            <a:off x="457200" y="936852"/>
            <a:ext cx="4608513" cy="3842155"/>
          </a:xfrm>
          <a:prstGeom prst="roundRect">
            <a:avLst>
              <a:gd name="adj" fmla="val 7617"/>
            </a:avLst>
          </a:prstGeom>
        </p:spPr>
        <p:txBody>
          <a:bodyPr/>
          <a:lstStyle/>
          <a:p>
            <a:endParaRPr lang="ru-RU" dirty="0"/>
          </a:p>
        </p:txBody>
      </p:sp>
      <p:sp>
        <p:nvSpPr>
          <p:cNvPr id="4" name="Title 1">
            <a:extLst>
              <a:ext uri="{FF2B5EF4-FFF2-40B4-BE49-F238E27FC236}">
                <a16:creationId xmlns:a16="http://schemas.microsoft.com/office/drawing/2014/main" id="{EFD893D5-8CB5-3E29-008C-CC0E0591AE21}"/>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5" name="Текст 6">
            <a:extLst>
              <a:ext uri="{FF2B5EF4-FFF2-40B4-BE49-F238E27FC236}">
                <a16:creationId xmlns:a16="http://schemas.microsoft.com/office/drawing/2014/main" id="{6E126262-C015-9DD6-F87F-1B632AE7449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736321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
        <p:nvSpPr>
          <p:cNvPr id="6" name="Рисунок 2">
            <a:extLst>
              <a:ext uri="{FF2B5EF4-FFF2-40B4-BE49-F238E27FC236}">
                <a16:creationId xmlns:a16="http://schemas.microsoft.com/office/drawing/2014/main" id="{E0DDF7E5-74E5-85B7-0EAB-6118F548A988}"/>
              </a:ext>
            </a:extLst>
          </p:cNvPr>
          <p:cNvSpPr>
            <a:spLocks noGrp="1"/>
          </p:cNvSpPr>
          <p:nvPr>
            <p:ph type="pic" sz="quarter" idx="13"/>
          </p:nvPr>
        </p:nvSpPr>
        <p:spPr>
          <a:xfrm>
            <a:off x="457200" y="943208"/>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7936B987-FE27-33B7-4612-FDB9F2B35C64}"/>
              </a:ext>
            </a:extLst>
          </p:cNvPr>
          <p:cNvSpPr>
            <a:spLocks noGrp="1"/>
          </p:cNvSpPr>
          <p:nvPr>
            <p:ph type="pic" sz="quarter" idx="14"/>
          </p:nvPr>
        </p:nvSpPr>
        <p:spPr>
          <a:xfrm>
            <a:off x="457200" y="2935720"/>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685528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a:extLst>
              <a:ext uri="{FF2B5EF4-FFF2-40B4-BE49-F238E27FC236}">
                <a16:creationId xmlns:a16="http://schemas.microsoft.com/office/drawing/2014/main" id="{604BBFFB-7572-35FA-4787-0F445C56328C}"/>
              </a:ext>
            </a:extLst>
          </p:cNvPr>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4" name="Текст 6">
            <a:extLst>
              <a:ext uri="{FF2B5EF4-FFF2-40B4-BE49-F238E27FC236}">
                <a16:creationId xmlns:a16="http://schemas.microsoft.com/office/drawing/2014/main" id="{4BFD2DD0-1A50-CC19-1239-4EE4F12EA915}"/>
              </a:ext>
            </a:extLst>
          </p:cNvPr>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5" name="Текст 6">
            <a:extLst>
              <a:ext uri="{FF2B5EF4-FFF2-40B4-BE49-F238E27FC236}">
                <a16:creationId xmlns:a16="http://schemas.microsoft.com/office/drawing/2014/main" id="{73A9D63A-5180-ED0A-F619-007A1570C1E3}"/>
              </a:ext>
            </a:extLst>
          </p:cNvPr>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Основной текст слайда, ключевая формулировка.</a:t>
            </a:r>
          </a:p>
        </p:txBody>
      </p:sp>
      <p:sp>
        <p:nvSpPr>
          <p:cNvPr id="2" name="Title 1">
            <a:extLst>
              <a:ext uri="{FF2B5EF4-FFF2-40B4-BE49-F238E27FC236}">
                <a16:creationId xmlns:a16="http://schemas.microsoft.com/office/drawing/2014/main" id="{07075CB2-AC7B-1521-E0C8-0618DBE0FE38}"/>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1187359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ru-RU" dirty="0"/>
              <a:t>Текст</a:t>
            </a: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2" name="Title 1">
            <a:extLst>
              <a:ext uri="{FF2B5EF4-FFF2-40B4-BE49-F238E27FC236}">
                <a16:creationId xmlns:a16="http://schemas.microsoft.com/office/drawing/2014/main" id="{C784827D-CE53-9591-037D-C963F1C740F2}"/>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0" name="Content Placeholder 3">
            <a:extLst>
              <a:ext uri="{FF2B5EF4-FFF2-40B4-BE49-F238E27FC236}">
                <a16:creationId xmlns:a16="http://schemas.microsoft.com/office/drawing/2014/main" id="{5AE50A46-F4A6-68CE-7C12-AA2301388718}"/>
              </a:ext>
            </a:extLst>
          </p:cNvPr>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pPr lvl="0"/>
            <a:r>
              <a:rPr lang="ru-RU" dirty="0"/>
              <a:t>Текст</a:t>
            </a:r>
          </a:p>
        </p:txBody>
      </p:sp>
      <p:sp>
        <p:nvSpPr>
          <p:cNvPr id="11" name="Рисунок 2">
            <a:extLst>
              <a:ext uri="{FF2B5EF4-FFF2-40B4-BE49-F238E27FC236}">
                <a16:creationId xmlns:a16="http://schemas.microsoft.com/office/drawing/2014/main" id="{42AB405F-D2C7-9CD0-F8A2-C5B08DACE9FE}"/>
              </a:ext>
            </a:extLst>
          </p:cNvPr>
          <p:cNvSpPr>
            <a:spLocks noGrp="1"/>
          </p:cNvSpPr>
          <p:nvPr>
            <p:ph type="pic" sz="quarter" idx="13"/>
          </p:nvPr>
        </p:nvSpPr>
        <p:spPr>
          <a:xfrm>
            <a:off x="469081" y="944463"/>
            <a:ext cx="2577001" cy="1883023"/>
          </a:xfrm>
          <a:prstGeom prst="roundRect">
            <a:avLst>
              <a:gd name="adj" fmla="val 11537"/>
            </a:avLst>
          </a:prstGeom>
        </p:spPr>
        <p:txBody>
          <a:bodyPr/>
          <a:lstStyle/>
          <a:p>
            <a:endParaRPr lang="ru-RU" dirty="0"/>
          </a:p>
        </p:txBody>
      </p:sp>
      <p:sp>
        <p:nvSpPr>
          <p:cNvPr id="12" name="Рисунок 2">
            <a:extLst>
              <a:ext uri="{FF2B5EF4-FFF2-40B4-BE49-F238E27FC236}">
                <a16:creationId xmlns:a16="http://schemas.microsoft.com/office/drawing/2014/main" id="{20D20C24-934F-4A5C-CF04-B479AF2D0D5F}"/>
              </a:ext>
            </a:extLst>
          </p:cNvPr>
          <p:cNvSpPr>
            <a:spLocks noGrp="1"/>
          </p:cNvSpPr>
          <p:nvPr>
            <p:ph type="pic" sz="quarter" idx="27"/>
          </p:nvPr>
        </p:nvSpPr>
        <p:spPr>
          <a:xfrm>
            <a:off x="3221666" y="944462"/>
            <a:ext cx="2577001" cy="1883023"/>
          </a:xfrm>
          <a:prstGeom prst="roundRect">
            <a:avLst>
              <a:gd name="adj" fmla="val 12905"/>
            </a:avLst>
          </a:prstGeom>
        </p:spPr>
        <p:txBody>
          <a:bodyPr/>
          <a:lstStyle/>
          <a:p>
            <a:endParaRPr lang="ru-RU" dirty="0"/>
          </a:p>
        </p:txBody>
      </p:sp>
      <p:sp>
        <p:nvSpPr>
          <p:cNvPr id="16" name="Рисунок 2">
            <a:extLst>
              <a:ext uri="{FF2B5EF4-FFF2-40B4-BE49-F238E27FC236}">
                <a16:creationId xmlns:a16="http://schemas.microsoft.com/office/drawing/2014/main" id="{2D750E3A-97C5-5CBE-A3C9-0F2565E569EE}"/>
              </a:ext>
            </a:extLst>
          </p:cNvPr>
          <p:cNvSpPr>
            <a:spLocks noGrp="1"/>
          </p:cNvSpPr>
          <p:nvPr>
            <p:ph type="pic" sz="quarter" idx="28"/>
          </p:nvPr>
        </p:nvSpPr>
        <p:spPr>
          <a:xfrm>
            <a:off x="5980690" y="944463"/>
            <a:ext cx="2577001" cy="1883023"/>
          </a:xfrm>
          <a:prstGeom prst="roundRect">
            <a:avLst>
              <a:gd name="adj" fmla="val 10512"/>
            </a:avLst>
          </a:prstGeom>
        </p:spPr>
        <p:txBody>
          <a:bodyPr/>
          <a:lstStyle/>
          <a:p>
            <a:endParaRPr lang="ru-RU" dirty="0"/>
          </a:p>
        </p:txBody>
      </p:sp>
    </p:spTree>
    <p:extLst>
      <p:ext uri="{BB962C8B-B14F-4D97-AF65-F5344CB8AC3E}">
        <p14:creationId xmlns:p14="http://schemas.microsoft.com/office/powerpoint/2010/main" val="3773842539"/>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ru-RU" sz="2400" dirty="0">
                <a:latin typeface="Golos Text" panose="020B0503020202020204"/>
              </a:rPr>
              <a:t>Здесь при необходимости располагается основной текст слайда, ключевая формулировка.</a:t>
            </a:r>
          </a:p>
          <a:p>
            <a:endParaRPr lang="ru-RU" sz="2400" dirty="0">
              <a:latin typeface="Golos Text" panose="020B0503020202020204"/>
            </a:endParaRPr>
          </a:p>
          <a:p>
            <a:pPr marL="0" indent="0" algn="l">
              <a:buNone/>
            </a:pPr>
            <a:r>
              <a:rPr lang="ru-RU" sz="20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список;</a:t>
            </a:r>
          </a:p>
          <a:p>
            <a:pPr algn="l">
              <a:buFont typeface="Arial" panose="020B0604020202020204" pitchFamily="34" charset="0"/>
              <a:buChar char="•"/>
            </a:pPr>
            <a:r>
              <a:rPr lang="ru-RU" sz="20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3509715879"/>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Текст</a:t>
            </a:r>
          </a:p>
        </p:txBody>
      </p:sp>
      <p:sp>
        <p:nvSpPr>
          <p:cNvPr id="4" name="Рисунок 2">
            <a:extLst>
              <a:ext uri="{FF2B5EF4-FFF2-40B4-BE49-F238E27FC236}">
                <a16:creationId xmlns:a16="http://schemas.microsoft.com/office/drawing/2014/main" id="{F1233E17-1183-B76E-8FDC-B4E51177D94B}"/>
              </a:ext>
            </a:extLst>
          </p:cNvPr>
          <p:cNvSpPr>
            <a:spLocks noGrp="1"/>
          </p:cNvSpPr>
          <p:nvPr>
            <p:ph type="pic" sz="quarter" idx="13"/>
          </p:nvPr>
        </p:nvSpPr>
        <p:spPr>
          <a:xfrm>
            <a:off x="457200" y="949329"/>
            <a:ext cx="2532744" cy="1883023"/>
          </a:xfrm>
          <a:prstGeom prst="roundRect">
            <a:avLst>
              <a:gd name="adj" fmla="val 11537"/>
            </a:avLst>
          </a:prstGeom>
        </p:spPr>
        <p:txBody>
          <a:bodyPr/>
          <a:lstStyle/>
          <a:p>
            <a:endParaRPr lang="ru-RU" dirty="0"/>
          </a:p>
        </p:txBody>
      </p:sp>
      <p:sp>
        <p:nvSpPr>
          <p:cNvPr id="8" name="Рисунок 2">
            <a:extLst>
              <a:ext uri="{FF2B5EF4-FFF2-40B4-BE49-F238E27FC236}">
                <a16:creationId xmlns:a16="http://schemas.microsoft.com/office/drawing/2014/main" id="{D225B0AE-7C4E-EA08-3FB1-DC344CD72446}"/>
              </a:ext>
            </a:extLst>
          </p:cNvPr>
          <p:cNvSpPr>
            <a:spLocks noGrp="1"/>
          </p:cNvSpPr>
          <p:nvPr>
            <p:ph type="pic" sz="quarter" idx="16"/>
          </p:nvPr>
        </p:nvSpPr>
        <p:spPr>
          <a:xfrm>
            <a:off x="3095171" y="949328"/>
            <a:ext cx="2532744" cy="1883023"/>
          </a:xfrm>
          <a:prstGeom prst="roundRect">
            <a:avLst>
              <a:gd name="adj" fmla="val 11879"/>
            </a:avLst>
          </a:prstGeom>
        </p:spPr>
        <p:txBody>
          <a:bodyPr/>
          <a:lstStyle/>
          <a:p>
            <a:endParaRPr lang="ru-RU" dirty="0"/>
          </a:p>
        </p:txBody>
      </p:sp>
      <p:sp>
        <p:nvSpPr>
          <p:cNvPr id="10" name="Рисунок 2">
            <a:extLst>
              <a:ext uri="{FF2B5EF4-FFF2-40B4-BE49-F238E27FC236}">
                <a16:creationId xmlns:a16="http://schemas.microsoft.com/office/drawing/2014/main" id="{8F0CB042-A157-2892-A9F3-8F41034FBC2B}"/>
              </a:ext>
            </a:extLst>
          </p:cNvPr>
          <p:cNvSpPr>
            <a:spLocks noGrp="1"/>
          </p:cNvSpPr>
          <p:nvPr>
            <p:ph type="pic" sz="quarter" idx="17"/>
          </p:nvPr>
        </p:nvSpPr>
        <p:spPr>
          <a:xfrm>
            <a:off x="3095171" y="2962031"/>
            <a:ext cx="2532744" cy="1883023"/>
          </a:xfrm>
          <a:prstGeom prst="roundRect">
            <a:avLst>
              <a:gd name="adj" fmla="val 11537"/>
            </a:avLst>
          </a:prstGeom>
        </p:spPr>
        <p:txBody>
          <a:bodyPr/>
          <a:lstStyle/>
          <a:p>
            <a:endParaRPr lang="ru-RU" dirty="0"/>
          </a:p>
        </p:txBody>
      </p:sp>
      <p:sp>
        <p:nvSpPr>
          <p:cNvPr id="11" name="Рисунок 2">
            <a:extLst>
              <a:ext uri="{FF2B5EF4-FFF2-40B4-BE49-F238E27FC236}">
                <a16:creationId xmlns:a16="http://schemas.microsoft.com/office/drawing/2014/main" id="{B7890194-FBA6-DE42-AD42-307D6F999BEF}"/>
              </a:ext>
            </a:extLst>
          </p:cNvPr>
          <p:cNvSpPr>
            <a:spLocks noGrp="1"/>
          </p:cNvSpPr>
          <p:nvPr>
            <p:ph type="pic" sz="quarter" idx="18"/>
          </p:nvPr>
        </p:nvSpPr>
        <p:spPr>
          <a:xfrm>
            <a:off x="457199" y="2962031"/>
            <a:ext cx="2532744" cy="1883023"/>
          </a:xfrm>
          <a:prstGeom prst="roundRect">
            <a:avLst>
              <a:gd name="adj" fmla="val 11537"/>
            </a:avLst>
          </a:prstGeom>
        </p:spPr>
        <p:txBody>
          <a:bodyPr/>
          <a:lstStyle/>
          <a:p>
            <a:endParaRPr lang="ru-RU" dirty="0"/>
          </a:p>
        </p:txBody>
      </p:sp>
    </p:spTree>
    <p:extLst>
      <p:ext uri="{BB962C8B-B14F-4D97-AF65-F5344CB8AC3E}">
        <p14:creationId xmlns:p14="http://schemas.microsoft.com/office/powerpoint/2010/main" val="32464274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4" name="Текст 6">
            <a:extLst>
              <a:ext uri="{FF2B5EF4-FFF2-40B4-BE49-F238E27FC236}">
                <a16:creationId xmlns:a16="http://schemas.microsoft.com/office/drawing/2014/main" id="{46AE54EB-260E-9A56-307F-307DC6AE3274}"/>
              </a:ext>
            </a:extLst>
          </p:cNvPr>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ru-RU" dirty="0"/>
              <a:t>Ключевая фраза слайда</a:t>
            </a:r>
          </a:p>
        </p:txBody>
      </p:sp>
      <p:sp>
        <p:nvSpPr>
          <p:cNvPr id="7" name="Рисунок 2">
            <a:extLst>
              <a:ext uri="{FF2B5EF4-FFF2-40B4-BE49-F238E27FC236}">
                <a16:creationId xmlns:a16="http://schemas.microsoft.com/office/drawing/2014/main" id="{20DDEE97-30A5-E948-6E23-28FB2BCF96FD}"/>
              </a:ext>
            </a:extLst>
          </p:cNvPr>
          <p:cNvSpPr>
            <a:spLocks noGrp="1"/>
          </p:cNvSpPr>
          <p:nvPr>
            <p:ph type="pic" sz="quarter" idx="17"/>
          </p:nvPr>
        </p:nvSpPr>
        <p:spPr>
          <a:xfrm>
            <a:off x="3095171" y="963397"/>
            <a:ext cx="2532744" cy="1883023"/>
          </a:xfrm>
          <a:prstGeom prst="roundRect">
            <a:avLst>
              <a:gd name="adj" fmla="val 11537"/>
            </a:avLst>
          </a:prstGeom>
        </p:spPr>
        <p:txBody>
          <a:bodyPr/>
          <a:lstStyle/>
          <a:p>
            <a:endParaRPr lang="ru-RU" dirty="0"/>
          </a:p>
        </p:txBody>
      </p:sp>
      <p:sp>
        <p:nvSpPr>
          <p:cNvPr id="10" name="Рисунок 2">
            <a:extLst>
              <a:ext uri="{FF2B5EF4-FFF2-40B4-BE49-F238E27FC236}">
                <a16:creationId xmlns:a16="http://schemas.microsoft.com/office/drawing/2014/main" id="{AAC08422-7D47-2B7E-7D28-680BC07B364D}"/>
              </a:ext>
            </a:extLst>
          </p:cNvPr>
          <p:cNvSpPr>
            <a:spLocks noGrp="1"/>
          </p:cNvSpPr>
          <p:nvPr>
            <p:ph type="pic" sz="quarter" idx="18"/>
          </p:nvPr>
        </p:nvSpPr>
        <p:spPr>
          <a:xfrm>
            <a:off x="5733141" y="966928"/>
            <a:ext cx="2532744" cy="1883023"/>
          </a:xfrm>
          <a:prstGeom prst="roundRect">
            <a:avLst>
              <a:gd name="adj" fmla="val 11196"/>
            </a:avLst>
          </a:prstGeom>
        </p:spPr>
        <p:txBody>
          <a:bodyPr/>
          <a:lstStyle/>
          <a:p>
            <a:endParaRPr lang="ru-RU" dirty="0"/>
          </a:p>
        </p:txBody>
      </p:sp>
      <p:sp>
        <p:nvSpPr>
          <p:cNvPr id="11" name="Рисунок 2">
            <a:extLst>
              <a:ext uri="{FF2B5EF4-FFF2-40B4-BE49-F238E27FC236}">
                <a16:creationId xmlns:a16="http://schemas.microsoft.com/office/drawing/2014/main" id="{4D0F3CB7-1C07-A606-10E8-3541ED42DF3F}"/>
              </a:ext>
            </a:extLst>
          </p:cNvPr>
          <p:cNvSpPr>
            <a:spLocks noGrp="1"/>
          </p:cNvSpPr>
          <p:nvPr>
            <p:ph type="pic" sz="quarter" idx="19"/>
          </p:nvPr>
        </p:nvSpPr>
        <p:spPr>
          <a:xfrm>
            <a:off x="5733141" y="2954042"/>
            <a:ext cx="2532744" cy="1883023"/>
          </a:xfrm>
          <a:prstGeom prst="roundRect">
            <a:avLst>
              <a:gd name="adj" fmla="val 8802"/>
            </a:avLst>
          </a:prstGeom>
        </p:spPr>
        <p:txBody>
          <a:bodyPr/>
          <a:lstStyle/>
          <a:p>
            <a:endParaRPr lang="ru-RU" dirty="0"/>
          </a:p>
        </p:txBody>
      </p:sp>
      <p:sp>
        <p:nvSpPr>
          <p:cNvPr id="12" name="Рисунок 2">
            <a:extLst>
              <a:ext uri="{FF2B5EF4-FFF2-40B4-BE49-F238E27FC236}">
                <a16:creationId xmlns:a16="http://schemas.microsoft.com/office/drawing/2014/main" id="{AFE5227E-AF6F-5CD4-3762-3B690A4EFAC6}"/>
              </a:ext>
            </a:extLst>
          </p:cNvPr>
          <p:cNvSpPr>
            <a:spLocks noGrp="1"/>
          </p:cNvSpPr>
          <p:nvPr>
            <p:ph type="pic" sz="quarter" idx="20"/>
          </p:nvPr>
        </p:nvSpPr>
        <p:spPr>
          <a:xfrm>
            <a:off x="3095171" y="2960314"/>
            <a:ext cx="2532744" cy="1883023"/>
          </a:xfrm>
          <a:prstGeom prst="roundRect">
            <a:avLst>
              <a:gd name="adj" fmla="val 8459"/>
            </a:avLst>
          </a:prstGeom>
        </p:spPr>
        <p:txBody>
          <a:bodyPr/>
          <a:lstStyle/>
          <a:p>
            <a:endParaRPr lang="ru-RU" dirty="0"/>
          </a:p>
        </p:txBody>
      </p:sp>
      <p:sp>
        <p:nvSpPr>
          <p:cNvPr id="13" name="Рисунок 2">
            <a:extLst>
              <a:ext uri="{FF2B5EF4-FFF2-40B4-BE49-F238E27FC236}">
                <a16:creationId xmlns:a16="http://schemas.microsoft.com/office/drawing/2014/main" id="{F1DACFFD-7F12-BA1F-C994-00039280C0A0}"/>
              </a:ext>
            </a:extLst>
          </p:cNvPr>
          <p:cNvSpPr>
            <a:spLocks noGrp="1"/>
          </p:cNvSpPr>
          <p:nvPr>
            <p:ph type="pic" sz="quarter" idx="21"/>
          </p:nvPr>
        </p:nvSpPr>
        <p:spPr>
          <a:xfrm>
            <a:off x="457200" y="2960314"/>
            <a:ext cx="2532744" cy="1883023"/>
          </a:xfrm>
          <a:prstGeom prst="roundRect">
            <a:avLst>
              <a:gd name="adj" fmla="val 10169"/>
            </a:avLst>
          </a:prstGeom>
        </p:spPr>
        <p:txBody>
          <a:bodyPr/>
          <a:lstStyle/>
          <a:p>
            <a:endParaRPr lang="ru-RU" dirty="0"/>
          </a:p>
        </p:txBody>
      </p:sp>
    </p:spTree>
    <p:extLst>
      <p:ext uri="{BB962C8B-B14F-4D97-AF65-F5344CB8AC3E}">
        <p14:creationId xmlns:p14="http://schemas.microsoft.com/office/powerpoint/2010/main" val="11318188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 name="Title 1">
            <a:extLst>
              <a:ext uri="{FF2B5EF4-FFF2-40B4-BE49-F238E27FC236}">
                <a16:creationId xmlns:a16="http://schemas.microsoft.com/office/drawing/2014/main" id="{61F822C9-93DB-8981-8DE8-9669C842C913}"/>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11" name="Рисунок 2">
            <a:extLst>
              <a:ext uri="{FF2B5EF4-FFF2-40B4-BE49-F238E27FC236}">
                <a16:creationId xmlns:a16="http://schemas.microsoft.com/office/drawing/2014/main" id="{ABC6181E-5380-5398-36BA-70EAD01E6B61}"/>
              </a:ext>
            </a:extLst>
          </p:cNvPr>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r>
              <a:rPr lang="ru-RU" dirty="0"/>
              <a:t>Изображение</a:t>
            </a:r>
          </a:p>
        </p:txBody>
      </p:sp>
      <p:sp>
        <p:nvSpPr>
          <p:cNvPr id="12" name="Рисунок 2">
            <a:extLst>
              <a:ext uri="{FF2B5EF4-FFF2-40B4-BE49-F238E27FC236}">
                <a16:creationId xmlns:a16="http://schemas.microsoft.com/office/drawing/2014/main" id="{6C8F21F1-75B3-D8F1-2DB5-6F70F86F1DBF}"/>
              </a:ext>
            </a:extLst>
          </p:cNvPr>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r>
              <a:rPr lang="ru-RU" dirty="0"/>
              <a:t>Изображение</a:t>
            </a:r>
          </a:p>
        </p:txBody>
      </p:sp>
      <p:sp>
        <p:nvSpPr>
          <p:cNvPr id="13" name="Рисунок 2">
            <a:extLst>
              <a:ext uri="{FF2B5EF4-FFF2-40B4-BE49-F238E27FC236}">
                <a16:creationId xmlns:a16="http://schemas.microsoft.com/office/drawing/2014/main" id="{276AF22E-2A7E-F9AB-5142-9D689D32BAC7}"/>
              </a:ext>
            </a:extLst>
          </p:cNvPr>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ru-RU" dirty="0"/>
              <a:t>Изображение</a:t>
            </a:r>
          </a:p>
        </p:txBody>
      </p:sp>
      <p:sp>
        <p:nvSpPr>
          <p:cNvPr id="14" name="Text Placeholder 24">
            <a:extLst>
              <a:ext uri="{FF2B5EF4-FFF2-40B4-BE49-F238E27FC236}">
                <a16:creationId xmlns:a16="http://schemas.microsoft.com/office/drawing/2014/main" id="{4381B90F-578B-03FE-3E62-01B123DDCA0C}"/>
              </a:ext>
            </a:extLst>
          </p:cNvPr>
          <p:cNvSpPr>
            <a:spLocks noGrp="1"/>
          </p:cNvSpPr>
          <p:nvPr>
            <p:ph type="body" sz="quarter" idx="34" hasCustomPrompt="1"/>
          </p:nvPr>
        </p:nvSpPr>
        <p:spPr>
          <a:xfrm>
            <a:off x="460352"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5" name="Text Placeholder 24">
            <a:extLst>
              <a:ext uri="{FF2B5EF4-FFF2-40B4-BE49-F238E27FC236}">
                <a16:creationId xmlns:a16="http://schemas.microsoft.com/office/drawing/2014/main" id="{78F39546-2C38-A484-9527-E82840466A91}"/>
              </a:ext>
            </a:extLst>
          </p:cNvPr>
          <p:cNvSpPr>
            <a:spLocks noGrp="1"/>
          </p:cNvSpPr>
          <p:nvPr>
            <p:ph type="body" sz="quarter" idx="35" hasCustomPrompt="1"/>
          </p:nvPr>
        </p:nvSpPr>
        <p:spPr>
          <a:xfrm>
            <a:off x="3278970"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17" name="Text Placeholder 24">
            <a:extLst>
              <a:ext uri="{FF2B5EF4-FFF2-40B4-BE49-F238E27FC236}">
                <a16:creationId xmlns:a16="http://schemas.microsoft.com/office/drawing/2014/main" id="{62CF135A-DC57-BFA7-737D-7E89CABB270B}"/>
              </a:ext>
            </a:extLst>
          </p:cNvPr>
          <p:cNvSpPr>
            <a:spLocks noGrp="1"/>
          </p:cNvSpPr>
          <p:nvPr>
            <p:ph type="body" sz="quarter" idx="36" hasCustomPrompt="1"/>
          </p:nvPr>
        </p:nvSpPr>
        <p:spPr>
          <a:xfrm>
            <a:off x="6088857" y="4281396"/>
            <a:ext cx="2589213" cy="269081"/>
          </a:xfrm>
        </p:spPr>
        <p:txBody>
          <a:bodyPr>
            <a:normAutofit/>
          </a:bodyPr>
          <a:lstStyle>
            <a:lvl1pPr marL="0" indent="0">
              <a:buFont typeface="Arial"/>
              <a:buNone/>
              <a:defRPr sz="1200" b="1" i="0" baseline="0"/>
            </a:lvl1pPr>
          </a:lstStyle>
          <a:p>
            <a:pPr lvl="0"/>
            <a:r>
              <a:rPr lang="ru-RU" dirty="0"/>
              <a:t>Подзаголовок</a:t>
            </a:r>
          </a:p>
        </p:txBody>
      </p:sp>
      <p:sp>
        <p:nvSpPr>
          <p:cNvPr id="23" name="Рисунок 2">
            <a:extLst>
              <a:ext uri="{FF2B5EF4-FFF2-40B4-BE49-F238E27FC236}">
                <a16:creationId xmlns:a16="http://schemas.microsoft.com/office/drawing/2014/main" id="{F2DF9285-C300-85F5-A106-92A286165DE1}"/>
              </a:ext>
            </a:extLst>
          </p:cNvPr>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ru-RU" dirty="0"/>
              <a:t>Изображение</a:t>
            </a:r>
          </a:p>
        </p:txBody>
      </p:sp>
      <p:sp>
        <p:nvSpPr>
          <p:cNvPr id="24" name="Рисунок 2">
            <a:extLst>
              <a:ext uri="{FF2B5EF4-FFF2-40B4-BE49-F238E27FC236}">
                <a16:creationId xmlns:a16="http://schemas.microsoft.com/office/drawing/2014/main" id="{3E7EB42F-DA19-C666-2E68-46C62D129469}"/>
              </a:ext>
            </a:extLst>
          </p:cNvPr>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ru-RU" dirty="0"/>
              <a:t>Изображение</a:t>
            </a:r>
          </a:p>
        </p:txBody>
      </p:sp>
      <p:sp>
        <p:nvSpPr>
          <p:cNvPr id="31" name="Рисунок 2">
            <a:extLst>
              <a:ext uri="{FF2B5EF4-FFF2-40B4-BE49-F238E27FC236}">
                <a16:creationId xmlns:a16="http://schemas.microsoft.com/office/drawing/2014/main" id="{8819B960-AE2A-9E43-B370-CD1D6A1ACE8D}"/>
              </a:ext>
            </a:extLst>
          </p:cNvPr>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ru-RU" dirty="0"/>
              <a:t>Изображение</a:t>
            </a:r>
          </a:p>
        </p:txBody>
      </p:sp>
    </p:spTree>
    <p:extLst>
      <p:ext uri="{BB962C8B-B14F-4D97-AF65-F5344CB8AC3E}">
        <p14:creationId xmlns:p14="http://schemas.microsoft.com/office/powerpoint/2010/main" val="7186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a:extLst>
              <a:ext uri="{FF2B5EF4-FFF2-40B4-BE49-F238E27FC236}">
                <a16:creationId xmlns:a16="http://schemas.microsoft.com/office/drawing/2014/main" id="{DC7664A4-1431-5B79-D831-F6220EA4364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4" name="Текст 13">
            <a:extLst>
              <a:ext uri="{FF2B5EF4-FFF2-40B4-BE49-F238E27FC236}">
                <a16:creationId xmlns:a16="http://schemas.microsoft.com/office/drawing/2014/main" id="{9A5E5274-1C05-A7BB-B9D5-BE8CD4A5E9F8}"/>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5" name="Текст 7">
            <a:extLst>
              <a:ext uri="{FF2B5EF4-FFF2-40B4-BE49-F238E27FC236}">
                <a16:creationId xmlns:a16="http://schemas.microsoft.com/office/drawing/2014/main" id="{5FC28AB9-3129-9DBE-782C-D2B113A5A6D2}"/>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6" name="Текст 13">
            <a:extLst>
              <a:ext uri="{FF2B5EF4-FFF2-40B4-BE49-F238E27FC236}">
                <a16:creationId xmlns:a16="http://schemas.microsoft.com/office/drawing/2014/main" id="{12C4E9B1-800A-20F6-E4F7-84C6B3BE946F}"/>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7" name="Title 1">
            <a:extLst>
              <a:ext uri="{FF2B5EF4-FFF2-40B4-BE49-F238E27FC236}">
                <a16:creationId xmlns:a16="http://schemas.microsoft.com/office/drawing/2014/main" id="{5D8C1609-7E48-B73D-CDA4-19FD56B59EED}"/>
              </a:ext>
            </a:extLst>
          </p:cNvPr>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2139329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a:extLst>
              <a:ext uri="{FF2B5EF4-FFF2-40B4-BE49-F238E27FC236}">
                <a16:creationId xmlns:a16="http://schemas.microsoft.com/office/drawing/2014/main" id="{256F42A0-92A9-ED41-A4B6-1B839857D476}"/>
              </a:ext>
            </a:extLst>
          </p:cNvPr>
          <p:cNvSpPr>
            <a:spLocks noGrp="1"/>
          </p:cNvSpPr>
          <p:nvPr>
            <p:ph type="pic" sz="quarter" idx="10"/>
          </p:nvPr>
        </p:nvSpPr>
        <p:spPr>
          <a:xfrm>
            <a:off x="457200" y="936852"/>
            <a:ext cx="4608513" cy="3842155"/>
          </a:xfrm>
          <a:prstGeom prst="roundRect">
            <a:avLst>
              <a:gd name="adj" fmla="val 7784"/>
            </a:avLst>
          </a:prstGeom>
        </p:spPr>
        <p:txBody>
          <a:bodyPr/>
          <a:lstStyle/>
          <a:p>
            <a:endParaRPr lang="ru-RU" dirty="0"/>
          </a:p>
        </p:txBody>
      </p:sp>
      <p:sp>
        <p:nvSpPr>
          <p:cNvPr id="5" name="Title 1">
            <a:extLst>
              <a:ext uri="{FF2B5EF4-FFF2-40B4-BE49-F238E27FC236}">
                <a16:creationId xmlns:a16="http://schemas.microsoft.com/office/drawing/2014/main" id="{7AA1A601-605F-FFE8-0BFA-9EB221F44BCC}"/>
              </a:ext>
            </a:extLst>
          </p:cNvPr>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ru-RU" dirty="0"/>
              <a:t>Заголовок</a:t>
            </a:r>
            <a:endParaRPr lang="en-US" dirty="0"/>
          </a:p>
        </p:txBody>
      </p:sp>
      <p:sp>
        <p:nvSpPr>
          <p:cNvPr id="7" name="Текст 6">
            <a:extLst>
              <a:ext uri="{FF2B5EF4-FFF2-40B4-BE49-F238E27FC236}">
                <a16:creationId xmlns:a16="http://schemas.microsoft.com/office/drawing/2014/main" id="{E555EF72-8579-6966-364E-7EB76150977B}"/>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ru-RU" sz="1400" dirty="0">
                <a:latin typeface="Golos Text" panose="020B0503020202020204"/>
              </a:rPr>
              <a:t>Здесь при необходимости располагается основной текст слайда, ключевая формулировка.</a:t>
            </a:r>
          </a:p>
        </p:txBody>
      </p:sp>
    </p:spTree>
    <p:extLst>
      <p:ext uri="{BB962C8B-B14F-4D97-AF65-F5344CB8AC3E}">
        <p14:creationId xmlns:p14="http://schemas.microsoft.com/office/powerpoint/2010/main" val="439475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0393FA-3ECC-3158-E15E-58890F60BDB3}"/>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613DB0C6-E4DE-9A4B-998D-34852F1B3E94}"/>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403455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8ABD215D-CFC7-1CAC-2144-1C4A51F1FEB9}"/>
              </a:ext>
            </a:extLst>
          </p:cNvPr>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ru-RU" sz="1600" dirty="0">
                <a:latin typeface="Golos Text" panose="020B0503020202020204"/>
              </a:rPr>
              <a:t>Здесь при необходимости располагается основной текст слайда, ключевая формулировка.</a:t>
            </a:r>
          </a:p>
          <a:p>
            <a:endParaRPr lang="ru-RU" sz="1600" dirty="0">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
        <p:nvSpPr>
          <p:cNvPr id="2" name="Title 1">
            <a:extLst>
              <a:ext uri="{FF2B5EF4-FFF2-40B4-BE49-F238E27FC236}">
                <a16:creationId xmlns:a16="http://schemas.microsoft.com/office/drawing/2014/main" id="{7B8569F4-01AC-6221-63B9-0F06F87F2597}"/>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Tree>
    <p:extLst>
      <p:ext uri="{BB962C8B-B14F-4D97-AF65-F5344CB8AC3E}">
        <p14:creationId xmlns:p14="http://schemas.microsoft.com/office/powerpoint/2010/main" val="4237414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36D9692A-5DC0-3DF1-F516-70164F11C5AC}"/>
              </a:ext>
            </a:extLst>
          </p:cNvPr>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ru-RU" sz="1200" dirty="0">
                <a:latin typeface="Golos Text" panose="020B0503020202020204"/>
              </a:rPr>
              <a:t>Здесь при необходимости располагается основной текст слайда, ключевая формулировка.</a:t>
            </a:r>
          </a:p>
        </p:txBody>
      </p:sp>
      <p:sp>
        <p:nvSpPr>
          <p:cNvPr id="16" name="Текст 13">
            <a:extLst>
              <a:ext uri="{FF2B5EF4-FFF2-40B4-BE49-F238E27FC236}">
                <a16:creationId xmlns:a16="http://schemas.microsoft.com/office/drawing/2014/main" id="{C2C41F40-A63A-48C4-01DC-A4A13BB7B83E}"/>
              </a:ext>
            </a:extLst>
          </p:cNvPr>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
        <p:nvSpPr>
          <p:cNvPr id="2" name="Title 1">
            <a:extLst>
              <a:ext uri="{FF2B5EF4-FFF2-40B4-BE49-F238E27FC236}">
                <a16:creationId xmlns:a16="http://schemas.microsoft.com/office/drawing/2014/main" id="{63D5B27C-CA4C-7381-3F84-F0595A76CE45}"/>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3" name="Текст 7">
            <a:extLst>
              <a:ext uri="{FF2B5EF4-FFF2-40B4-BE49-F238E27FC236}">
                <a16:creationId xmlns:a16="http://schemas.microsoft.com/office/drawing/2014/main" id="{2AA24315-FE73-04A8-D530-E746EC0C202F}"/>
              </a:ext>
            </a:extLst>
          </p:cNvPr>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200" dirty="0">
                <a:latin typeface="Golos Text" panose="020B0503020202020204"/>
              </a:rPr>
              <a:t>Основной текст слайда, ключевая формулировка.</a:t>
            </a:r>
          </a:p>
          <a:p>
            <a:pPr marL="0" indent="0" algn="l">
              <a:buNone/>
            </a:pPr>
            <a:endParaRPr lang="en-US" sz="1200" b="1" i="0" dirty="0">
              <a:solidFill>
                <a:srgbClr val="2C2D2E"/>
              </a:solidFill>
              <a:effectLst/>
              <a:latin typeface="Golos Text" panose="020B0503020202020204"/>
            </a:endParaRPr>
          </a:p>
          <a:p>
            <a:pPr marL="0" indent="0" algn="l">
              <a:buNone/>
            </a:pPr>
            <a:r>
              <a:rPr lang="ru-RU" sz="12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список;</a:t>
            </a:r>
          </a:p>
          <a:p>
            <a:pPr algn="l">
              <a:buFont typeface="Arial" panose="020B0604020202020204" pitchFamily="34" charset="0"/>
              <a:buChar char="•"/>
            </a:pPr>
            <a:r>
              <a:rPr lang="ru-RU" sz="1200" b="0" i="0" dirty="0">
                <a:solidFill>
                  <a:srgbClr val="2C2D2E"/>
                </a:solidFill>
                <a:effectLst/>
                <a:latin typeface="Golos Text" panose="020B0503020202020204"/>
              </a:rPr>
              <a:t> конец списка.</a:t>
            </a:r>
          </a:p>
        </p:txBody>
      </p:sp>
      <p:sp>
        <p:nvSpPr>
          <p:cNvPr id="4" name="Текст 13">
            <a:extLst>
              <a:ext uri="{FF2B5EF4-FFF2-40B4-BE49-F238E27FC236}">
                <a16:creationId xmlns:a16="http://schemas.microsoft.com/office/drawing/2014/main" id="{69578C56-72EB-AE17-C6D4-CE1E8FBA306B}"/>
              </a:ext>
            </a:extLst>
          </p:cNvPr>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ru-RU" dirty="0"/>
              <a:t>Подзаголовок</a:t>
            </a:r>
          </a:p>
        </p:txBody>
      </p:sp>
    </p:spTree>
    <p:extLst>
      <p:ext uri="{BB962C8B-B14F-4D97-AF65-F5344CB8AC3E}">
        <p14:creationId xmlns:p14="http://schemas.microsoft.com/office/powerpoint/2010/main" val="301893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AE2ED3E-3221-72A5-8340-4E08819C8F2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Рисунок 2">
            <a:extLst>
              <a:ext uri="{FF2B5EF4-FFF2-40B4-BE49-F238E27FC236}">
                <a16:creationId xmlns:a16="http://schemas.microsoft.com/office/drawing/2014/main" id="{19B43694-08A8-116E-FA12-468591D136C9}"/>
              </a:ext>
            </a:extLst>
          </p:cNvPr>
          <p:cNvSpPr>
            <a:spLocks noGrp="1"/>
          </p:cNvSpPr>
          <p:nvPr>
            <p:ph type="pic" sz="quarter" idx="10"/>
          </p:nvPr>
        </p:nvSpPr>
        <p:spPr>
          <a:xfrm>
            <a:off x="457200" y="936852"/>
            <a:ext cx="4608513" cy="3842155"/>
          </a:xfrm>
          <a:prstGeom prst="roundRect">
            <a:avLst>
              <a:gd name="adj" fmla="val 7952"/>
            </a:avLst>
          </a:prstGeom>
        </p:spPr>
        <p:txBody>
          <a:bodyPr/>
          <a:lstStyle/>
          <a:p>
            <a:endParaRPr lang="ru-RU"/>
          </a:p>
        </p:txBody>
      </p:sp>
      <p:sp>
        <p:nvSpPr>
          <p:cNvPr id="5" name="Текст 6">
            <a:extLst>
              <a:ext uri="{FF2B5EF4-FFF2-40B4-BE49-F238E27FC236}">
                <a16:creationId xmlns:a16="http://schemas.microsoft.com/office/drawing/2014/main" id="{E75CB8B0-7394-87DF-B065-6F242AB2D01F}"/>
              </a:ext>
            </a:extLst>
          </p:cNvPr>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1400" dirty="0">
                <a:latin typeface="Golos Text" panose="020B0503020202020204"/>
              </a:rPr>
              <a:t>Основной текст слайда, ключевая формулировка.</a:t>
            </a:r>
          </a:p>
          <a:p>
            <a:pPr marL="0" indent="0" algn="l">
              <a:buNone/>
            </a:pPr>
            <a:endParaRPr lang="en-US" sz="1400" b="1" i="0" dirty="0">
              <a:solidFill>
                <a:srgbClr val="2C2D2E"/>
              </a:solidFill>
              <a:effectLst/>
              <a:latin typeface="Golos Text" panose="020B0503020202020204"/>
            </a:endParaRPr>
          </a:p>
          <a:p>
            <a:pPr marL="0" indent="0" algn="l">
              <a:buNone/>
            </a:pPr>
            <a:r>
              <a:rPr lang="ru-RU" sz="1400" b="1" i="0" dirty="0">
                <a:solidFill>
                  <a:srgbClr val="2C2D2E"/>
                </a:solidFill>
                <a:effectLst/>
                <a:latin typeface="Golos Text" panose="020B0503020202020204"/>
              </a:rPr>
              <a:t>Начало списка:</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список;</a:t>
            </a:r>
          </a:p>
          <a:p>
            <a:pPr algn="l">
              <a:buFont typeface="Arial" panose="020B0604020202020204" pitchFamily="34" charset="0"/>
              <a:buChar char="•"/>
            </a:pPr>
            <a:r>
              <a:rPr lang="ru-RU" sz="1400" b="0" i="0" dirty="0">
                <a:solidFill>
                  <a:srgbClr val="2C2D2E"/>
                </a:solidFill>
                <a:effectLst/>
                <a:latin typeface="Golos Text" panose="020B0503020202020204"/>
              </a:rPr>
              <a:t> конец списка.</a:t>
            </a:r>
          </a:p>
        </p:txBody>
      </p:sp>
    </p:spTree>
    <p:extLst>
      <p:ext uri="{BB962C8B-B14F-4D97-AF65-F5344CB8AC3E}">
        <p14:creationId xmlns:p14="http://schemas.microsoft.com/office/powerpoint/2010/main" val="199336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8E654-ABDC-7E78-775E-43A2D6214CBA}"/>
              </a:ext>
            </a:extLst>
          </p:cNvPr>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ru-RU" dirty="0"/>
              <a:t>Заголовок</a:t>
            </a:r>
            <a:endParaRPr lang="en-US" dirty="0"/>
          </a:p>
        </p:txBody>
      </p:sp>
      <p:sp>
        <p:nvSpPr>
          <p:cNvPr id="4" name="Content Placeholder 2">
            <a:extLst>
              <a:ext uri="{FF2B5EF4-FFF2-40B4-BE49-F238E27FC236}">
                <a16:creationId xmlns:a16="http://schemas.microsoft.com/office/drawing/2014/main" id="{85D71CC7-EEA6-E9D0-68AD-36562CCF6071}"/>
              </a:ext>
            </a:extLst>
          </p:cNvPr>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tabLst/>
              <a:defRPr/>
            </a:pPr>
            <a:r>
              <a:rPr lang="ru-RU" sz="2000" dirty="0">
                <a:latin typeface="Golos Text" panose="020B0503020202020204"/>
              </a:rPr>
              <a:t>Основной текст слайда, ключевая формулировка</a:t>
            </a:r>
          </a:p>
        </p:txBody>
      </p:sp>
    </p:spTree>
    <p:extLst>
      <p:ext uri="{BB962C8B-B14F-4D97-AF65-F5344CB8AC3E}">
        <p14:creationId xmlns:p14="http://schemas.microsoft.com/office/powerpoint/2010/main" val="2540818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ru-RU" dirty="0"/>
              <a:t>Заголовок</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ru-RU" dirty="0"/>
              <a:t>Образец текста</a:t>
            </a:r>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5D4D3E97-5D7A-1D29-BA55-742D76C1C8C4}"/>
              </a:ext>
            </a:extLst>
          </p:cNvPr>
          <p:cNvSpPr txBox="1"/>
          <p:nvPr userDrawn="1"/>
        </p:nvSpPr>
        <p:spPr>
          <a:xfrm>
            <a:off x="-865051" y="413412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87678368"/>
      </p:ext>
    </p:extLst>
  </p:cSld>
  <p:clrMap bg1="lt1" tx1="dk1" bg2="lt2" tx2="dk2" accent1="accent1" accent2="accent2" accent3="accent3" accent4="accent4" accent5="accent5" accent6="accent6" hlink="hlink" folHlink="folHlink"/>
  <p:sldLayoutIdLst>
    <p:sldLayoutId id="2147483878" r:id="rId1"/>
    <p:sldLayoutId id="2147483872" r:id="rId2"/>
    <p:sldLayoutId id="2147483885" r:id="rId3"/>
    <p:sldLayoutId id="2147483877" r:id="rId4"/>
    <p:sldLayoutId id="2147483891" r:id="rId5"/>
    <p:sldLayoutId id="2147483883" r:id="rId6"/>
    <p:sldLayoutId id="2147483873" r:id="rId7"/>
    <p:sldLayoutId id="2147483888" r:id="rId8"/>
    <p:sldLayoutId id="2147483892" r:id="rId9"/>
    <p:sldLayoutId id="2147483874" r:id="rId10"/>
    <p:sldLayoutId id="2147483886" r:id="rId11"/>
    <p:sldLayoutId id="2147483889" r:id="rId12"/>
    <p:sldLayoutId id="2147483893" r:id="rId13"/>
    <p:sldLayoutId id="2147483879" r:id="rId14"/>
    <p:sldLayoutId id="2147483887" r:id="rId15"/>
    <p:sldLayoutId id="2147483890" r:id="rId16"/>
    <p:sldLayoutId id="2147483880" r:id="rId17"/>
    <p:sldLayoutId id="2147483894" r:id="rId18"/>
    <p:sldLayoutId id="2147483875" r:id="rId19"/>
    <p:sldLayoutId id="2147483881" r:id="rId20"/>
    <p:sldLayoutId id="2147483882" r:id="rId21"/>
    <p:sldLayoutId id="2147483706" r:id="rId22"/>
  </p:sldLayoutIdLst>
  <p:hf sldNum="0" hd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3.webp"/><Relationship Id="rId2" Type="http://schemas.openxmlformats.org/officeDocument/2006/relationships/hyperlink" Target="https://www.itsec.ru/articles/nekotoryye-issledovaniya-v-oblast-kvantovaya-kommunikatsiya"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lab.research.google.com/drive/1knTat3u9_X0xjTgVtvmpZ8o2A8acr_7I?hl=ru#scrollTo=LfYR8rKdd4Dn" TargetMode="Externa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221456" y="2085976"/>
            <a:ext cx="8701088" cy="1411444"/>
          </a:xfrm>
        </p:spPr>
        <p:txBody>
          <a:bodyPr>
            <a:noAutofit/>
          </a:bodyPr>
          <a:lstStyle/>
          <a:p>
            <a:pPr algn="ctr" rtl="0">
              <a:spcBef>
                <a:spcPts val="1200"/>
              </a:spcBef>
              <a:spcAft>
                <a:spcPts val="1200"/>
              </a:spcAft>
            </a:pPr>
            <a:r>
              <a:rPr lang="ru-RU" sz="2800" dirty="0">
                <a:solidFill>
                  <a:schemeClr val="bg1"/>
                </a:solidFill>
              </a:rPr>
              <a:t>Лабораторная работа №1, вариант 3</a:t>
            </a:r>
            <a:br>
              <a:rPr lang="ru-RU" sz="2800" dirty="0">
                <a:solidFill>
                  <a:schemeClr val="bg1"/>
                </a:solidFill>
              </a:rPr>
            </a:br>
            <a:r>
              <a:rPr lang="en-US" b="1" dirty="0">
                <a:solidFill>
                  <a:schemeClr val="bg1">
                    <a:lumMod val="75000"/>
                  </a:schemeClr>
                </a:solidFill>
                <a:effectLst/>
              </a:rPr>
              <a:t>Quantum key distribution, </a:t>
            </a:r>
            <a:r>
              <a:rPr lang="en-US" dirty="0">
                <a:solidFill>
                  <a:schemeClr val="bg1">
                    <a:lumMod val="75000"/>
                  </a:schemeClr>
                </a:solidFill>
                <a:latin typeface="Golos Text DemiBold" panose="020B0703020202020204"/>
              </a:rPr>
              <a:t>BB84</a:t>
            </a:r>
            <a:r>
              <a:rPr lang="ru-RU" b="1" i="0" u="none" strike="noStrike" dirty="0">
                <a:solidFill>
                  <a:schemeClr val="bg1">
                    <a:lumMod val="75000"/>
                  </a:schemeClr>
                </a:solidFill>
                <a:effectLst/>
                <a:latin typeface="Golos Text DemiBold" panose="020B0703020202020204"/>
              </a:rPr>
              <a:t> </a:t>
            </a:r>
            <a:endParaRPr lang="en-US" dirty="0">
              <a:solidFill>
                <a:schemeClr val="bg1">
                  <a:lumMod val="75000"/>
                </a:schemeClr>
              </a:solidFill>
            </a:endParaRPr>
          </a:p>
        </p:txBody>
      </p:sp>
      <p:sp>
        <p:nvSpPr>
          <p:cNvPr id="2" name="TextBox 1">
            <a:extLst>
              <a:ext uri="{FF2B5EF4-FFF2-40B4-BE49-F238E27FC236}">
                <a16:creationId xmlns:a16="http://schemas.microsoft.com/office/drawing/2014/main" id="{BA1F6669-0476-4D90-8F71-335A3CF143CA}"/>
              </a:ext>
            </a:extLst>
          </p:cNvPr>
          <p:cNvSpPr txBox="1"/>
          <p:nvPr/>
        </p:nvSpPr>
        <p:spPr>
          <a:xfrm>
            <a:off x="5722144" y="3872388"/>
            <a:ext cx="3200400" cy="1200329"/>
          </a:xfrm>
          <a:prstGeom prst="rect">
            <a:avLst/>
          </a:prstGeom>
          <a:noFill/>
        </p:spPr>
        <p:txBody>
          <a:bodyPr wrap="square" rtlCol="0">
            <a:spAutoFit/>
          </a:bodyPr>
          <a:lstStyle/>
          <a:p>
            <a:pPr algn="r"/>
            <a:r>
              <a:rPr lang="ru-RU" dirty="0">
                <a:solidFill>
                  <a:schemeClr val="bg1">
                    <a:lumMod val="85000"/>
                  </a:schemeClr>
                </a:solidFill>
                <a:latin typeface="Golos Text DemiBold" panose="020B0703020202020204"/>
              </a:rPr>
              <a:t>Выполнили студенты групп М3311 и М3303 Авсюкевич Анастасия и </a:t>
            </a:r>
            <a:r>
              <a:rPr lang="ru-RU" dirty="0" err="1">
                <a:solidFill>
                  <a:schemeClr val="bg1">
                    <a:lumMod val="85000"/>
                  </a:schemeClr>
                </a:solidFill>
                <a:latin typeface="Golos Text DemiBold" panose="020B0703020202020204"/>
              </a:rPr>
              <a:t>Аблеев</a:t>
            </a:r>
            <a:r>
              <a:rPr lang="ru-RU" dirty="0">
                <a:solidFill>
                  <a:schemeClr val="bg1">
                    <a:lumMod val="85000"/>
                  </a:schemeClr>
                </a:solidFill>
                <a:latin typeface="Golos Text DemiBold" panose="020B0703020202020204"/>
              </a:rPr>
              <a:t> Эмиль</a:t>
            </a:r>
          </a:p>
          <a:p>
            <a:pPr algn="r"/>
            <a:endParaRPr lang="ru-RU" dirty="0">
              <a:solidFill>
                <a:schemeClr val="accent2">
                  <a:lumMod val="20000"/>
                  <a:lumOff val="80000"/>
                </a:schemeClr>
              </a:solidFill>
              <a:latin typeface="Golos Text DemiBold" panose="020B0703020202020204"/>
            </a:endParaRPr>
          </a:p>
        </p:txBody>
      </p:sp>
    </p:spTree>
    <p:extLst>
      <p:ext uri="{BB962C8B-B14F-4D97-AF65-F5344CB8AC3E}">
        <p14:creationId xmlns:p14="http://schemas.microsoft.com/office/powerpoint/2010/main" val="8717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BFEF9A1-78B4-FD4E-6902-56D70310F47D}"/>
              </a:ext>
            </a:extLst>
          </p:cNvPr>
          <p:cNvSpPr>
            <a:spLocks noGrp="1"/>
          </p:cNvSpPr>
          <p:nvPr>
            <p:ph type="body" sz="quarter" idx="10"/>
          </p:nvPr>
        </p:nvSpPr>
        <p:spPr>
          <a:xfrm>
            <a:off x="507999" y="1564482"/>
            <a:ext cx="3635830" cy="1737182"/>
          </a:xfrm>
        </p:spPr>
        <p:txBody>
          <a:bodyPr>
            <a:normAutofit fontScale="62500" lnSpcReduction="20000"/>
          </a:bodyPr>
          <a:lstStyle/>
          <a:p>
            <a:pPr>
              <a:buFont typeface="Arial" panose="020B0604020202020204" pitchFamily="34" charset="0"/>
              <a:buChar char="•"/>
            </a:pPr>
            <a:r>
              <a:rPr lang="ru-RU" sz="2000" dirty="0"/>
              <a:t>В протоколе B92 используется только два состояния, в то время как в BB84 — четыре. Это делает протокол B92 проще, но с несколько меньшей безопасностью из-за меньшего числа возможных состояний для кодирования информации.</a:t>
            </a:r>
          </a:p>
          <a:p>
            <a:pPr>
              <a:buFont typeface="Arial" panose="020B0604020202020204" pitchFamily="34" charset="0"/>
              <a:buChar char="•"/>
            </a:pPr>
            <a:r>
              <a:rPr lang="ru-RU" sz="2000" dirty="0"/>
              <a:t>Протокол B92 менее устойчив к атакам, так как существует большее количество уязвимостей из-за меньшего числа состояний.</a:t>
            </a:r>
          </a:p>
          <a:p>
            <a:endParaRPr lang="ru-RU" sz="1400" b="0" i="0" dirty="0">
              <a:solidFill>
                <a:srgbClr val="2C2D2E"/>
              </a:solidFill>
              <a:effectLst/>
              <a:latin typeface="Golos Text" panose="020B0503020202020204"/>
            </a:endParaRPr>
          </a:p>
        </p:txBody>
      </p:sp>
      <p:sp>
        <p:nvSpPr>
          <p:cNvPr id="5" name="Текст 4">
            <a:extLst>
              <a:ext uri="{FF2B5EF4-FFF2-40B4-BE49-F238E27FC236}">
                <a16:creationId xmlns:a16="http://schemas.microsoft.com/office/drawing/2014/main" id="{15CF66C3-6D60-4748-869E-D55DEA8B6118}"/>
              </a:ext>
            </a:extLst>
          </p:cNvPr>
          <p:cNvSpPr>
            <a:spLocks noGrp="1"/>
          </p:cNvSpPr>
          <p:nvPr>
            <p:ph type="body" sz="quarter" idx="13"/>
          </p:nvPr>
        </p:nvSpPr>
        <p:spPr>
          <a:xfrm>
            <a:off x="507999" y="1118165"/>
            <a:ext cx="2960913" cy="595085"/>
          </a:xfrm>
        </p:spPr>
        <p:txBody>
          <a:bodyPr/>
          <a:lstStyle/>
          <a:p>
            <a:r>
              <a:rPr lang="ru-RU" dirty="0"/>
              <a:t>Отличия от В92</a:t>
            </a:r>
          </a:p>
        </p:txBody>
      </p:sp>
      <p:sp>
        <p:nvSpPr>
          <p:cNvPr id="6" name="Текст 5">
            <a:extLst>
              <a:ext uri="{FF2B5EF4-FFF2-40B4-BE49-F238E27FC236}">
                <a16:creationId xmlns:a16="http://schemas.microsoft.com/office/drawing/2014/main" id="{BD8F5D25-217E-41B3-B8E9-56331519FA06}"/>
              </a:ext>
            </a:extLst>
          </p:cNvPr>
          <p:cNvSpPr>
            <a:spLocks noGrp="1"/>
          </p:cNvSpPr>
          <p:nvPr>
            <p:ph type="body" sz="quarter" idx="14"/>
          </p:nvPr>
        </p:nvSpPr>
        <p:spPr>
          <a:xfrm>
            <a:off x="5000171" y="2720519"/>
            <a:ext cx="3750469" cy="1693190"/>
          </a:xfrm>
        </p:spPr>
        <p:txBody>
          <a:bodyPr>
            <a:noAutofit/>
          </a:bodyPr>
          <a:lstStyle/>
          <a:p>
            <a:pPr>
              <a:buFont typeface="Arial" panose="020B0604020202020204" pitchFamily="34" charset="0"/>
              <a:buChar char="•"/>
            </a:pPr>
            <a:r>
              <a:rPr lang="ru-RU" sz="1300" b="1" dirty="0"/>
              <a:t>Использование квантовой запутанности</a:t>
            </a:r>
            <a:r>
              <a:rPr lang="ru-RU" sz="1300" dirty="0"/>
              <a:t>: Протокол E91 использует принцип квантовой запутанности. Это даёт сильную основу для безопасного обмена ключами.</a:t>
            </a:r>
          </a:p>
          <a:p>
            <a:pPr>
              <a:buFont typeface="Arial" panose="020B0604020202020204" pitchFamily="34" charset="0"/>
              <a:buChar char="•"/>
            </a:pPr>
            <a:r>
              <a:rPr lang="ru-RU" sz="1300" b="1" dirty="0"/>
              <a:t>Сложность</a:t>
            </a:r>
            <a:r>
              <a:rPr lang="ru-RU" sz="1300" dirty="0"/>
              <a:t>: Протокол E91 сложнее в реализации, поскольку требует создания и поддержания квантовых запутанных состояний, что на практике сложнее, чем отправка отдельных состояний.</a:t>
            </a:r>
          </a:p>
          <a:p>
            <a:endParaRPr lang="ru-RU" sz="1300" dirty="0"/>
          </a:p>
        </p:txBody>
      </p:sp>
      <p:sp>
        <p:nvSpPr>
          <p:cNvPr id="7" name="Текст 6">
            <a:extLst>
              <a:ext uri="{FF2B5EF4-FFF2-40B4-BE49-F238E27FC236}">
                <a16:creationId xmlns:a16="http://schemas.microsoft.com/office/drawing/2014/main" id="{01B9B7F0-9CC0-4B5C-A3F4-F94C860E34BE}"/>
              </a:ext>
            </a:extLst>
          </p:cNvPr>
          <p:cNvSpPr>
            <a:spLocks noGrp="1"/>
          </p:cNvSpPr>
          <p:nvPr>
            <p:ph type="body" sz="quarter" idx="15"/>
          </p:nvPr>
        </p:nvSpPr>
        <p:spPr>
          <a:xfrm>
            <a:off x="5000171" y="2296883"/>
            <a:ext cx="2960913" cy="595085"/>
          </a:xfrm>
        </p:spPr>
        <p:txBody>
          <a:bodyPr/>
          <a:lstStyle/>
          <a:p>
            <a:r>
              <a:rPr lang="ru-RU" dirty="0"/>
              <a:t>Отличия от Е91</a:t>
            </a:r>
          </a:p>
        </p:txBody>
      </p:sp>
      <p:sp>
        <p:nvSpPr>
          <p:cNvPr id="4" name="Заголовок 3">
            <a:extLst>
              <a:ext uri="{FF2B5EF4-FFF2-40B4-BE49-F238E27FC236}">
                <a16:creationId xmlns:a16="http://schemas.microsoft.com/office/drawing/2014/main" id="{B2898A1C-3C8F-4804-8E10-4C5CADC92607}"/>
              </a:ext>
            </a:extLst>
          </p:cNvPr>
          <p:cNvSpPr>
            <a:spLocks noGrp="1"/>
          </p:cNvSpPr>
          <p:nvPr>
            <p:ph type="title"/>
          </p:nvPr>
        </p:nvSpPr>
        <p:spPr/>
        <p:txBody>
          <a:bodyPr>
            <a:normAutofit fontScale="90000"/>
          </a:bodyPr>
          <a:lstStyle/>
          <a:p>
            <a:r>
              <a:rPr lang="ru-RU" dirty="0"/>
              <a:t>Сравнение с другими протоколами:</a:t>
            </a:r>
          </a:p>
        </p:txBody>
      </p:sp>
    </p:spTree>
    <p:extLst>
      <p:ext uri="{BB962C8B-B14F-4D97-AF65-F5344CB8AC3E}">
        <p14:creationId xmlns:p14="http://schemas.microsoft.com/office/powerpoint/2010/main" val="428753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B6FFA16B-B056-4E34-86C2-28DE34BB2803}"/>
              </a:ext>
            </a:extLst>
          </p:cNvPr>
          <p:cNvSpPr>
            <a:spLocks noGrp="1"/>
          </p:cNvSpPr>
          <p:nvPr>
            <p:ph type="body" sz="quarter" idx="11"/>
          </p:nvPr>
        </p:nvSpPr>
        <p:spPr>
          <a:xfrm>
            <a:off x="457200" y="1105127"/>
            <a:ext cx="7170057" cy="1023710"/>
          </a:xfrm>
        </p:spPr>
        <p:txBody>
          <a:bodyPr>
            <a:normAutofit/>
          </a:bodyPr>
          <a:lstStyle/>
          <a:p>
            <a:r>
              <a:rPr lang="ru-RU" sz="1400" dirty="0"/>
              <a:t>Учёные продолжают изучать квантовые сети и технологии </a:t>
            </a:r>
            <a:r>
              <a:rPr lang="en-US" sz="1400" dirty="0"/>
              <a:t>QKP</a:t>
            </a:r>
            <a:r>
              <a:rPr lang="ru-RU" sz="1400" dirty="0"/>
              <a:t>, открывая новые горизонты для обеспечения высокого уровня безопасности и эффективности передачи данных на большие расстояния. Эти исследования направлены на интеграцию квантовых технологий в современные телекоммуникационные сети. </a:t>
            </a:r>
          </a:p>
        </p:txBody>
      </p:sp>
      <p:sp>
        <p:nvSpPr>
          <p:cNvPr id="6" name="Заголовок 5">
            <a:extLst>
              <a:ext uri="{FF2B5EF4-FFF2-40B4-BE49-F238E27FC236}">
                <a16:creationId xmlns:a16="http://schemas.microsoft.com/office/drawing/2014/main" id="{052E8C9F-D6C3-44D1-87BB-B9E8D9940183}"/>
              </a:ext>
            </a:extLst>
          </p:cNvPr>
          <p:cNvSpPr>
            <a:spLocks noGrp="1"/>
          </p:cNvSpPr>
          <p:nvPr>
            <p:ph type="title"/>
          </p:nvPr>
        </p:nvSpPr>
        <p:spPr>
          <a:xfrm>
            <a:off x="457200" y="271339"/>
            <a:ext cx="6824382" cy="527284"/>
          </a:xfrm>
        </p:spPr>
        <p:txBody>
          <a:bodyPr>
            <a:normAutofit fontScale="90000"/>
          </a:bodyPr>
          <a:lstStyle/>
          <a:p>
            <a:r>
              <a:rPr lang="ru-RU" dirty="0">
                <a:solidFill>
                  <a:schemeClr val="bg1">
                    <a:lumMod val="95000"/>
                  </a:schemeClr>
                </a:solidFill>
                <a:hlinkClick r:id="rId2">
                  <a:extLst>
                    <a:ext uri="{A12FA001-AC4F-418D-AE19-62706E023703}">
                      <ahyp:hlinkClr xmlns:ahyp="http://schemas.microsoft.com/office/drawing/2018/hyperlinkcolor" val="tx"/>
                    </a:ext>
                  </a:extLst>
                </a:hlinkClick>
              </a:rPr>
              <a:t>Примеры исследований</a:t>
            </a:r>
            <a:r>
              <a:rPr lang="en-US" dirty="0">
                <a:solidFill>
                  <a:schemeClr val="bg1">
                    <a:lumMod val="95000"/>
                  </a:schemeClr>
                </a:solidFill>
              </a:rPr>
              <a:t>:</a:t>
            </a:r>
            <a:endParaRPr lang="ru-RU" dirty="0">
              <a:solidFill>
                <a:schemeClr val="bg1">
                  <a:lumMod val="95000"/>
                </a:schemeClr>
              </a:solidFill>
            </a:endParaRPr>
          </a:p>
        </p:txBody>
      </p:sp>
      <p:pic>
        <p:nvPicPr>
          <p:cNvPr id="9" name="Рисунок 8">
            <a:extLst>
              <a:ext uri="{FF2B5EF4-FFF2-40B4-BE49-F238E27FC236}">
                <a16:creationId xmlns:a16="http://schemas.microsoft.com/office/drawing/2014/main" id="{EFEE7669-083F-40AC-B29B-BCD0A9E7267B}"/>
              </a:ext>
            </a:extLst>
          </p:cNvPr>
          <p:cNvPicPr>
            <a:picLocks noChangeAspect="1"/>
          </p:cNvPicPr>
          <p:nvPr/>
        </p:nvPicPr>
        <p:blipFill>
          <a:blip r:embed="rId3"/>
          <a:stretch>
            <a:fillRect/>
          </a:stretch>
        </p:blipFill>
        <p:spPr>
          <a:xfrm>
            <a:off x="920852" y="2193130"/>
            <a:ext cx="3204175" cy="2228849"/>
          </a:xfrm>
          <a:prstGeom prst="rect">
            <a:avLst/>
          </a:prstGeom>
        </p:spPr>
      </p:pic>
      <p:sp>
        <p:nvSpPr>
          <p:cNvPr id="10" name="TextBox 9">
            <a:extLst>
              <a:ext uri="{FF2B5EF4-FFF2-40B4-BE49-F238E27FC236}">
                <a16:creationId xmlns:a16="http://schemas.microsoft.com/office/drawing/2014/main" id="{803AD8D9-E3D3-4E29-B3FE-82B0B888B9FF}"/>
              </a:ext>
            </a:extLst>
          </p:cNvPr>
          <p:cNvSpPr txBox="1"/>
          <p:nvPr/>
        </p:nvSpPr>
        <p:spPr>
          <a:xfrm>
            <a:off x="4794436" y="2338059"/>
            <a:ext cx="3829050" cy="1938992"/>
          </a:xfrm>
          <a:prstGeom prst="rect">
            <a:avLst/>
          </a:prstGeom>
          <a:noFill/>
        </p:spPr>
        <p:txBody>
          <a:bodyPr wrap="square" rtlCol="0">
            <a:spAutoFit/>
          </a:bodyPr>
          <a:lstStyle/>
          <a:p>
            <a:r>
              <a:rPr lang="ru-RU" sz="1200" dirty="0"/>
              <a:t>В рамках исследований были разработаны автоматические устройства для квантового распределения ключей, функционирующие через оптические линии связи. Эти разработки включают средства криптографической защиты информации, передаваемой по открытым каналам, с использованием ключей, сформированных аппаратурой КРК. Также ведется подготовка к производству таких устройств и шифраторов, использующих квантовые ключи. </a:t>
            </a:r>
          </a:p>
        </p:txBody>
      </p:sp>
    </p:spTree>
    <p:extLst>
      <p:ext uri="{BB962C8B-B14F-4D97-AF65-F5344CB8AC3E}">
        <p14:creationId xmlns:p14="http://schemas.microsoft.com/office/powerpoint/2010/main" val="3031840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01813"/>
            <a:ext cx="8229600" cy="620712"/>
          </a:xfrm>
        </p:spPr>
        <p:txBody>
          <a:bodyPr>
            <a:noAutofit/>
          </a:bodyPr>
          <a:lstStyle/>
          <a:p>
            <a:pPr algn="ctr"/>
            <a:r>
              <a:rPr lang="ru-RU" sz="4400" dirty="0"/>
              <a:t>Спасибо</a:t>
            </a:r>
            <a:br>
              <a:rPr lang="ru-RU" sz="4400" dirty="0"/>
            </a:br>
            <a:r>
              <a:rPr lang="ru-RU" sz="4400" dirty="0"/>
              <a:t>за внимание!</a:t>
            </a:r>
            <a:endParaRPr lang="en-US" sz="4400" dirty="0"/>
          </a:p>
        </p:txBody>
      </p:sp>
    </p:spTree>
    <p:extLst>
      <p:ext uri="{BB962C8B-B14F-4D97-AF65-F5344CB8AC3E}">
        <p14:creationId xmlns:p14="http://schemas.microsoft.com/office/powerpoint/2010/main" val="1864942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Текст 4">
            <a:extLst>
              <a:ext uri="{FF2B5EF4-FFF2-40B4-BE49-F238E27FC236}">
                <a16:creationId xmlns:a16="http://schemas.microsoft.com/office/drawing/2014/main" id="{2BEA39AC-0C16-00A4-A7D1-16251640B1AD}"/>
              </a:ext>
            </a:extLst>
          </p:cNvPr>
          <p:cNvSpPr>
            <a:spLocks noGrp="1"/>
          </p:cNvSpPr>
          <p:nvPr>
            <p:ph type="body" sz="quarter" idx="11"/>
          </p:nvPr>
        </p:nvSpPr>
        <p:spPr>
          <a:xfrm>
            <a:off x="624113" y="1483747"/>
            <a:ext cx="7562625" cy="3410856"/>
          </a:xfrm>
        </p:spPr>
        <p:txBody>
          <a:bodyPr>
            <a:normAutofit/>
          </a:bodyPr>
          <a:lstStyle/>
          <a:p>
            <a:r>
              <a:rPr lang="ru-RU" sz="1400" b="1" dirty="0">
                <a:effectLst/>
              </a:rPr>
              <a:t>Квантовое распределение ключей</a:t>
            </a:r>
            <a:r>
              <a:rPr lang="ru-RU" sz="1400" dirty="0"/>
              <a:t> — метод передачи ключа, который использует квантовые явления для гарантии безопасной связи. Этот метод позволяет двум сторонам, соединенным по открытому каналу связи, создать общий случайный ключ, который известен только им, и использовать его для шифрования и расшифровывания сообщений.</a:t>
            </a:r>
          </a:p>
          <a:p>
            <a:endParaRPr lang="ru-RU" sz="1300" dirty="0"/>
          </a:p>
          <a:p>
            <a:r>
              <a:rPr lang="ru-RU" sz="1300" dirty="0"/>
              <a:t>Важным и уникальным свойством квантового распределения ключей является возможность обнаружить присутствие третьей стороны, пытающейся получить информацию о ключе. </a:t>
            </a:r>
          </a:p>
          <a:p>
            <a:endParaRPr lang="ru-RU" sz="1300" dirty="0"/>
          </a:p>
          <a:p>
            <a:r>
              <a:rPr lang="ru-RU" sz="1300" dirty="0"/>
              <a:t>С помощью квантовой суперпозиции, квантовой запутанности и передачи данных в квантовых состояниях можно осуществить канал связи, который обнаруживает аномалии. Если количество аномалий ниже определённого порога, то ключ будет создан, что гарантирует безопасность (третья сторона не имеет информации об этом), иначе секретный ключ не будет создан и связь прекращается. </a:t>
            </a:r>
          </a:p>
        </p:txBody>
      </p:sp>
      <p:sp>
        <p:nvSpPr>
          <p:cNvPr id="4" name="Заголовок 3">
            <a:extLst>
              <a:ext uri="{FF2B5EF4-FFF2-40B4-BE49-F238E27FC236}">
                <a16:creationId xmlns:a16="http://schemas.microsoft.com/office/drawing/2014/main" id="{BD03A893-ECFA-DEED-F342-DE63BD722266}"/>
              </a:ext>
            </a:extLst>
          </p:cNvPr>
          <p:cNvSpPr>
            <a:spLocks noGrp="1"/>
          </p:cNvSpPr>
          <p:nvPr>
            <p:ph type="title"/>
          </p:nvPr>
        </p:nvSpPr>
        <p:spPr/>
        <p:txBody>
          <a:bodyPr>
            <a:normAutofit fontScale="90000"/>
          </a:bodyPr>
          <a:lstStyle/>
          <a:p>
            <a:r>
              <a:rPr lang="ru-RU" dirty="0"/>
              <a:t>О чем пойдет речь:</a:t>
            </a:r>
          </a:p>
        </p:txBody>
      </p:sp>
      <p:pic>
        <p:nvPicPr>
          <p:cNvPr id="3" name="Рисунок 2">
            <a:extLst>
              <a:ext uri="{FF2B5EF4-FFF2-40B4-BE49-F238E27FC236}">
                <a16:creationId xmlns:a16="http://schemas.microsoft.com/office/drawing/2014/main" id="{107BCB3B-961D-4735-8981-5C7A8277E754}"/>
              </a:ext>
            </a:extLst>
          </p:cNvPr>
          <p:cNvPicPr>
            <a:picLocks noChangeAspect="1"/>
          </p:cNvPicPr>
          <p:nvPr/>
        </p:nvPicPr>
        <p:blipFill>
          <a:blip r:embed="rId2"/>
          <a:stretch>
            <a:fillRect/>
          </a:stretch>
        </p:blipFill>
        <p:spPr>
          <a:xfrm>
            <a:off x="7405462" y="2216716"/>
            <a:ext cx="1114425" cy="1114425"/>
          </a:xfrm>
          <a:prstGeom prst="rect">
            <a:avLst/>
          </a:prstGeom>
        </p:spPr>
      </p:pic>
    </p:spTree>
    <p:extLst>
      <p:ext uri="{BB962C8B-B14F-4D97-AF65-F5344CB8AC3E}">
        <p14:creationId xmlns:p14="http://schemas.microsoft.com/office/powerpoint/2010/main" val="396265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Текст 7">
            <a:extLst>
              <a:ext uri="{FF2B5EF4-FFF2-40B4-BE49-F238E27FC236}">
                <a16:creationId xmlns:a16="http://schemas.microsoft.com/office/drawing/2014/main" id="{8DB891D0-DC90-475A-91C4-C43A7F83C964}"/>
              </a:ext>
            </a:extLst>
          </p:cNvPr>
          <p:cNvSpPr>
            <a:spLocks noGrp="1"/>
          </p:cNvSpPr>
          <p:nvPr>
            <p:ph type="body" sz="quarter" idx="10"/>
          </p:nvPr>
        </p:nvSpPr>
        <p:spPr/>
        <p:txBody>
          <a:bodyPr>
            <a:normAutofit fontScale="92500"/>
          </a:bodyPr>
          <a:lstStyle/>
          <a:p>
            <a:r>
              <a:rPr lang="ru-RU" dirty="0"/>
              <a:t>В отличие от физики, </a:t>
            </a:r>
            <a:r>
              <a:rPr lang="ru-RU" b="1" dirty="0"/>
              <a:t>измерение</a:t>
            </a:r>
            <a:r>
              <a:rPr lang="ru-RU" dirty="0"/>
              <a:t> является неотъемлемой частью квантовой физики. Измерение неизвестного квантового состояние изменяет его в некотором роде. Это известно как квантовый индетерминизм и лежит в основе некоторых результатов. Это может быть использовано для того чтобы обнаружить любые прослушки на связи и, что более важно, для расчета количества информации, которая была перехвачена.</a:t>
            </a:r>
          </a:p>
        </p:txBody>
      </p:sp>
      <p:sp>
        <p:nvSpPr>
          <p:cNvPr id="9" name="Текст 8">
            <a:extLst>
              <a:ext uri="{FF2B5EF4-FFF2-40B4-BE49-F238E27FC236}">
                <a16:creationId xmlns:a16="http://schemas.microsoft.com/office/drawing/2014/main" id="{83AF261F-375D-435C-9858-810A6A241C38}"/>
              </a:ext>
            </a:extLst>
          </p:cNvPr>
          <p:cNvSpPr>
            <a:spLocks noGrp="1"/>
          </p:cNvSpPr>
          <p:nvPr>
            <p:ph type="body" sz="quarter" idx="13"/>
          </p:nvPr>
        </p:nvSpPr>
        <p:spPr/>
        <p:txBody>
          <a:bodyPr/>
          <a:lstStyle/>
          <a:p>
            <a:r>
              <a:rPr lang="ru-RU" dirty="0"/>
              <a:t>Протокол подготовки и измерения</a:t>
            </a:r>
          </a:p>
        </p:txBody>
      </p:sp>
      <p:sp>
        <p:nvSpPr>
          <p:cNvPr id="10" name="Текст 9">
            <a:extLst>
              <a:ext uri="{FF2B5EF4-FFF2-40B4-BE49-F238E27FC236}">
                <a16:creationId xmlns:a16="http://schemas.microsoft.com/office/drawing/2014/main" id="{70FC24B0-03F4-48C7-94FF-A55610782090}"/>
              </a:ext>
            </a:extLst>
          </p:cNvPr>
          <p:cNvSpPr>
            <a:spLocks noGrp="1"/>
          </p:cNvSpPr>
          <p:nvPr>
            <p:ph type="body" sz="quarter" idx="14"/>
          </p:nvPr>
        </p:nvSpPr>
        <p:spPr/>
        <p:txBody>
          <a:bodyPr>
            <a:normAutofit fontScale="92500" lnSpcReduction="10000"/>
          </a:bodyPr>
          <a:lstStyle/>
          <a:p>
            <a:r>
              <a:rPr lang="ru-RU" dirty="0"/>
              <a:t>Квантовые состояния двух (или более) отдельных объектов могут быть соединены таким образом, что они будут описываться с помощью комбинированного квантового состояния, а не как индивидуальный объект. Это называется </a:t>
            </a:r>
            <a:r>
              <a:rPr lang="ru-RU" b="1" dirty="0"/>
              <a:t>запутанностью</a:t>
            </a:r>
            <a:r>
              <a:rPr lang="ru-RU" dirty="0"/>
              <a:t>. Если спутанная пара объектов является общей между двумя участниками, то перехват любого объекта меняет систему в целом, раскрывая присутствие третьих лиц (и количество информации, которое они получили).</a:t>
            </a:r>
          </a:p>
        </p:txBody>
      </p:sp>
      <p:sp>
        <p:nvSpPr>
          <p:cNvPr id="11" name="Текст 10">
            <a:extLst>
              <a:ext uri="{FF2B5EF4-FFF2-40B4-BE49-F238E27FC236}">
                <a16:creationId xmlns:a16="http://schemas.microsoft.com/office/drawing/2014/main" id="{58780717-7171-49EC-A0D6-6DE7B5410A68}"/>
              </a:ext>
            </a:extLst>
          </p:cNvPr>
          <p:cNvSpPr>
            <a:spLocks noGrp="1"/>
          </p:cNvSpPr>
          <p:nvPr>
            <p:ph type="body" sz="quarter" idx="15"/>
          </p:nvPr>
        </p:nvSpPr>
        <p:spPr/>
        <p:txBody>
          <a:bodyPr/>
          <a:lstStyle/>
          <a:p>
            <a:r>
              <a:rPr lang="ru-RU" dirty="0"/>
              <a:t>Протоколы основанные на запутанности</a:t>
            </a:r>
          </a:p>
        </p:txBody>
      </p:sp>
      <p:sp>
        <p:nvSpPr>
          <p:cNvPr id="5" name="Заголовок 4">
            <a:extLst>
              <a:ext uri="{FF2B5EF4-FFF2-40B4-BE49-F238E27FC236}">
                <a16:creationId xmlns:a16="http://schemas.microsoft.com/office/drawing/2014/main" id="{757A199F-ABDA-4C02-8B72-7D7C5AB37427}"/>
              </a:ext>
            </a:extLst>
          </p:cNvPr>
          <p:cNvSpPr>
            <a:spLocks noGrp="1"/>
          </p:cNvSpPr>
          <p:nvPr>
            <p:ph type="title"/>
          </p:nvPr>
        </p:nvSpPr>
        <p:spPr/>
        <p:txBody>
          <a:bodyPr>
            <a:normAutofit fontScale="90000"/>
          </a:bodyPr>
          <a:lstStyle/>
          <a:p>
            <a:r>
              <a:rPr lang="ru-RU" dirty="0"/>
              <a:t>Виды протоколов</a:t>
            </a:r>
          </a:p>
        </p:txBody>
      </p:sp>
      <p:sp>
        <p:nvSpPr>
          <p:cNvPr id="12" name="TextBox 11">
            <a:extLst>
              <a:ext uri="{FF2B5EF4-FFF2-40B4-BE49-F238E27FC236}">
                <a16:creationId xmlns:a16="http://schemas.microsoft.com/office/drawing/2014/main" id="{14C6B52E-4992-43DA-AFD4-86BEAB1C874F}"/>
              </a:ext>
            </a:extLst>
          </p:cNvPr>
          <p:cNvSpPr txBox="1"/>
          <p:nvPr/>
        </p:nvSpPr>
        <p:spPr>
          <a:xfrm>
            <a:off x="571838" y="4148346"/>
            <a:ext cx="4000161" cy="338554"/>
          </a:xfrm>
          <a:prstGeom prst="rect">
            <a:avLst/>
          </a:prstGeom>
          <a:noFill/>
        </p:spPr>
        <p:txBody>
          <a:bodyPr wrap="square" rtlCol="0">
            <a:spAutoFit/>
          </a:bodyPr>
          <a:lstStyle/>
          <a:p>
            <a:r>
              <a:rPr lang="ru-RU" sz="1600" dirty="0">
                <a:highlight>
                  <a:srgbClr val="C0C0C0"/>
                </a:highlight>
                <a:latin typeface="Golos Text" panose="020B0503020202020204"/>
              </a:rPr>
              <a:t>Примеры протоколов: В92, Е91,ВВ84</a:t>
            </a:r>
          </a:p>
        </p:txBody>
      </p:sp>
    </p:spTree>
    <p:extLst>
      <p:ext uri="{BB962C8B-B14F-4D97-AF65-F5344CB8AC3E}">
        <p14:creationId xmlns:p14="http://schemas.microsoft.com/office/powerpoint/2010/main" val="3998376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a:extLst>
              <a:ext uri="{FF2B5EF4-FFF2-40B4-BE49-F238E27FC236}">
                <a16:creationId xmlns:a16="http://schemas.microsoft.com/office/drawing/2014/main" id="{FDD413CF-0BF4-4F23-B017-EBD533F18C7D}"/>
              </a:ext>
            </a:extLst>
          </p:cNvPr>
          <p:cNvSpPr>
            <a:spLocks noGrp="1"/>
          </p:cNvSpPr>
          <p:nvPr>
            <p:ph type="body" sz="quarter" idx="11"/>
          </p:nvPr>
        </p:nvSpPr>
        <p:spPr>
          <a:xfrm>
            <a:off x="624113" y="1180161"/>
            <a:ext cx="7391175" cy="780823"/>
          </a:xfrm>
        </p:spPr>
        <p:txBody>
          <a:bodyPr>
            <a:normAutofit/>
          </a:bodyPr>
          <a:lstStyle/>
          <a:p>
            <a:r>
              <a:rPr lang="ru-RU" sz="1400" dirty="0"/>
              <a:t>Протокол использует для кодирования информации четыре квантовых состояния двухуровневой системы, формирующие два сопряжённых базиса. Носителями информации являются </a:t>
            </a:r>
            <a:r>
              <a:rPr lang="ru-RU" sz="1400" dirty="0" err="1"/>
              <a:t>кубиты</a:t>
            </a:r>
            <a:r>
              <a:rPr lang="en-US" sz="1400" dirty="0"/>
              <a:t>.</a:t>
            </a:r>
            <a:endParaRPr lang="ru-RU" sz="1400" dirty="0"/>
          </a:p>
        </p:txBody>
      </p:sp>
      <p:sp>
        <p:nvSpPr>
          <p:cNvPr id="7" name="Заголовок 6">
            <a:extLst>
              <a:ext uri="{FF2B5EF4-FFF2-40B4-BE49-F238E27FC236}">
                <a16:creationId xmlns:a16="http://schemas.microsoft.com/office/drawing/2014/main" id="{FE65C4DF-6025-4C6C-9F70-6CDF4C2B5E74}"/>
              </a:ext>
            </a:extLst>
          </p:cNvPr>
          <p:cNvSpPr>
            <a:spLocks noGrp="1"/>
          </p:cNvSpPr>
          <p:nvPr>
            <p:ph type="title"/>
          </p:nvPr>
        </p:nvSpPr>
        <p:spPr/>
        <p:txBody>
          <a:bodyPr>
            <a:normAutofit fontScale="90000"/>
          </a:bodyPr>
          <a:lstStyle/>
          <a:p>
            <a:r>
              <a:rPr lang="ru-RU" dirty="0"/>
              <a:t>Протокол </a:t>
            </a:r>
            <a:r>
              <a:rPr lang="en-US" dirty="0"/>
              <a:t>BB84</a:t>
            </a:r>
            <a:endParaRPr lang="ru-RU" dirty="0"/>
          </a:p>
        </p:txBody>
      </p:sp>
      <p:pic>
        <p:nvPicPr>
          <p:cNvPr id="16" name="Рисунок 15">
            <a:extLst>
              <a:ext uri="{FF2B5EF4-FFF2-40B4-BE49-F238E27FC236}">
                <a16:creationId xmlns:a16="http://schemas.microsoft.com/office/drawing/2014/main" id="{CEB196F7-4342-4524-A1E0-2444DF8A48ED}"/>
              </a:ext>
            </a:extLst>
          </p:cNvPr>
          <p:cNvPicPr>
            <a:picLocks noChangeAspect="1"/>
          </p:cNvPicPr>
          <p:nvPr/>
        </p:nvPicPr>
        <p:blipFill rotWithShape="1">
          <a:blip r:embed="rId2"/>
          <a:srcRect t="2960" b="7666"/>
          <a:stretch/>
        </p:blipFill>
        <p:spPr>
          <a:xfrm>
            <a:off x="2082952" y="1891643"/>
            <a:ext cx="4761768" cy="1729329"/>
          </a:xfrm>
          <a:prstGeom prst="rect">
            <a:avLst/>
          </a:prstGeom>
        </p:spPr>
      </p:pic>
      <p:pic>
        <p:nvPicPr>
          <p:cNvPr id="18" name="Рисунок 17">
            <a:extLst>
              <a:ext uri="{FF2B5EF4-FFF2-40B4-BE49-F238E27FC236}">
                <a16:creationId xmlns:a16="http://schemas.microsoft.com/office/drawing/2014/main" id="{E925C797-EC22-419C-A4E5-A918CB7FF8D3}"/>
              </a:ext>
            </a:extLst>
          </p:cNvPr>
          <p:cNvPicPr>
            <a:picLocks noChangeAspect="1"/>
          </p:cNvPicPr>
          <p:nvPr/>
        </p:nvPicPr>
        <p:blipFill>
          <a:blip r:embed="rId3"/>
          <a:stretch>
            <a:fillRect/>
          </a:stretch>
        </p:blipFill>
        <p:spPr>
          <a:xfrm>
            <a:off x="656880" y="2700132"/>
            <a:ext cx="1338509" cy="1239883"/>
          </a:xfrm>
          <a:prstGeom prst="rect">
            <a:avLst/>
          </a:prstGeom>
        </p:spPr>
      </p:pic>
      <p:pic>
        <p:nvPicPr>
          <p:cNvPr id="3" name="Рисунок 2">
            <a:extLst>
              <a:ext uri="{FF2B5EF4-FFF2-40B4-BE49-F238E27FC236}">
                <a16:creationId xmlns:a16="http://schemas.microsoft.com/office/drawing/2014/main" id="{8855DBE0-5FAE-4782-A320-45DDD3220A0C}"/>
              </a:ext>
            </a:extLst>
          </p:cNvPr>
          <p:cNvPicPr>
            <a:picLocks noChangeAspect="1"/>
          </p:cNvPicPr>
          <p:nvPr/>
        </p:nvPicPr>
        <p:blipFill>
          <a:blip r:embed="rId4"/>
          <a:stretch>
            <a:fillRect/>
          </a:stretch>
        </p:blipFill>
        <p:spPr>
          <a:xfrm>
            <a:off x="624113" y="3940015"/>
            <a:ext cx="2917679" cy="500324"/>
          </a:xfrm>
          <a:prstGeom prst="rect">
            <a:avLst/>
          </a:prstGeom>
        </p:spPr>
      </p:pic>
      <p:pic>
        <p:nvPicPr>
          <p:cNvPr id="5" name="Рисунок 4">
            <a:extLst>
              <a:ext uri="{FF2B5EF4-FFF2-40B4-BE49-F238E27FC236}">
                <a16:creationId xmlns:a16="http://schemas.microsoft.com/office/drawing/2014/main" id="{BE47EE8D-92E9-4C03-BF35-B6D16DFF6C42}"/>
              </a:ext>
            </a:extLst>
          </p:cNvPr>
          <p:cNvPicPr>
            <a:picLocks noChangeAspect="1"/>
          </p:cNvPicPr>
          <p:nvPr/>
        </p:nvPicPr>
        <p:blipFill>
          <a:blip r:embed="rId5"/>
          <a:stretch>
            <a:fillRect/>
          </a:stretch>
        </p:blipFill>
        <p:spPr>
          <a:xfrm>
            <a:off x="5379244" y="3700552"/>
            <a:ext cx="3319943" cy="917111"/>
          </a:xfrm>
          <a:prstGeom prst="rect">
            <a:avLst/>
          </a:prstGeom>
        </p:spPr>
      </p:pic>
    </p:spTree>
    <p:extLst>
      <p:ext uri="{BB962C8B-B14F-4D97-AF65-F5344CB8AC3E}">
        <p14:creationId xmlns:p14="http://schemas.microsoft.com/office/powerpoint/2010/main" val="104354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Текст 6">
            <a:extLst>
              <a:ext uri="{FF2B5EF4-FFF2-40B4-BE49-F238E27FC236}">
                <a16:creationId xmlns:a16="http://schemas.microsoft.com/office/drawing/2014/main" id="{DF7450D5-AAC6-45A6-B757-83D187D644F1}"/>
              </a:ext>
            </a:extLst>
          </p:cNvPr>
          <p:cNvSpPr>
            <a:spLocks noGrp="1"/>
          </p:cNvSpPr>
          <p:nvPr>
            <p:ph type="body" sz="quarter" idx="11"/>
          </p:nvPr>
        </p:nvSpPr>
        <p:spPr>
          <a:xfrm>
            <a:off x="457200" y="1121569"/>
            <a:ext cx="7922419" cy="3586909"/>
          </a:xfrm>
        </p:spPr>
        <p:txBody>
          <a:bodyPr>
            <a:normAutofit fontScale="92500" lnSpcReduction="10000"/>
          </a:bodyPr>
          <a:lstStyle/>
          <a:p>
            <a:r>
              <a:rPr lang="ru-RU" dirty="0"/>
              <a:t>Протокол BB84 состоит из четырёх основных шагов:</a:t>
            </a:r>
            <a:endParaRPr lang="en-US" dirty="0"/>
          </a:p>
          <a:p>
            <a:pPr marL="342900" indent="-342900">
              <a:buAutoNum type="arabicParenR"/>
            </a:pPr>
            <a:r>
              <a:rPr lang="ru-RU" b="1" dirty="0">
                <a:effectLst/>
              </a:rPr>
              <a:t>Подготовка состояния</a:t>
            </a:r>
            <a:r>
              <a:rPr lang="ru-RU" dirty="0"/>
              <a:t>:</a:t>
            </a:r>
            <a:r>
              <a:rPr lang="en-US" dirty="0"/>
              <a:t> </a:t>
            </a:r>
            <a:r>
              <a:rPr lang="ru-RU" dirty="0"/>
              <a:t>Алиса случайным образом выбирает один из двух базисов для каждого бита и отправляет соответствующее квантовое состояние через квантовый канал Бобу. Состояния могут быть ∣0⟩, ∣1⟩, ∣±⟩.</a:t>
            </a:r>
            <a:endParaRPr lang="en-US" dirty="0"/>
          </a:p>
          <a:p>
            <a:pPr marL="342900" indent="-342900">
              <a:buAutoNum type="arabicParenR"/>
            </a:pPr>
            <a:r>
              <a:rPr lang="ru-RU" b="1" dirty="0">
                <a:effectLst/>
              </a:rPr>
              <a:t>Измерение</a:t>
            </a:r>
            <a:r>
              <a:rPr lang="ru-RU" dirty="0"/>
              <a:t>:</a:t>
            </a:r>
            <a:r>
              <a:rPr lang="en-US" dirty="0"/>
              <a:t> </a:t>
            </a:r>
            <a:r>
              <a:rPr lang="ru-RU" dirty="0"/>
              <a:t>Боб получает квантовые биты и измеряет их в случайно выбранном базисе: в стандартном (для состояний ∣0⟩,∣1⟩) или диагональном (для состояний ∣±⟩). Он не знает, какой базис использует Алиса, поэтому его измерения могут совпасть с тем, что выбрала Алиса, или нет.</a:t>
            </a:r>
            <a:endParaRPr lang="en-US" dirty="0"/>
          </a:p>
          <a:p>
            <a:pPr marL="342900" indent="-342900">
              <a:buAutoNum type="arabicParenR"/>
            </a:pPr>
            <a:r>
              <a:rPr lang="ru-RU" b="1" dirty="0">
                <a:effectLst/>
              </a:rPr>
              <a:t>Обмен информацией</a:t>
            </a:r>
            <a:r>
              <a:rPr lang="ru-RU" dirty="0"/>
              <a:t>:</a:t>
            </a:r>
            <a:r>
              <a:rPr lang="en-US" dirty="0"/>
              <a:t> </a:t>
            </a:r>
            <a:r>
              <a:rPr lang="ru-RU" dirty="0"/>
              <a:t>После этого Боб и Алиса обмениваются публично информацией, сообщая, в каких случаях Боб измерял биты в том же базисе, что и Алиса (это называется </a:t>
            </a:r>
            <a:r>
              <a:rPr lang="ru-RU" i="1" dirty="0">
                <a:effectLst/>
              </a:rPr>
              <a:t>согласованными измерениями</a:t>
            </a:r>
            <a:r>
              <a:rPr lang="ru-RU" dirty="0"/>
              <a:t>). Все несогласованные измерения Боба могут быть отброшены, так как они не дадут полезной инф-и</a:t>
            </a:r>
            <a:endParaRPr lang="en-US" dirty="0"/>
          </a:p>
          <a:p>
            <a:pPr marL="342900" indent="-342900">
              <a:buAutoNum type="arabicParenR"/>
            </a:pPr>
            <a:r>
              <a:rPr lang="ru-RU" b="1" dirty="0">
                <a:effectLst/>
              </a:rPr>
              <a:t>Создание общего ключа</a:t>
            </a:r>
            <a:r>
              <a:rPr lang="ru-RU" dirty="0"/>
              <a:t>:</a:t>
            </a:r>
            <a:r>
              <a:rPr lang="en-US" dirty="0"/>
              <a:t> </a:t>
            </a:r>
            <a:r>
              <a:rPr lang="ru-RU" dirty="0"/>
              <a:t>После того как Алиса и Боб обменяются информацией о базисах, они оставляют только те биты, для которых их базисы совпали. Эти биты образуют секретный криптографический ключ, который может быть использован для дальнейшего шифрования.</a:t>
            </a:r>
          </a:p>
        </p:txBody>
      </p:sp>
      <p:sp>
        <p:nvSpPr>
          <p:cNvPr id="6" name="Заголовок 5">
            <a:extLst>
              <a:ext uri="{FF2B5EF4-FFF2-40B4-BE49-F238E27FC236}">
                <a16:creationId xmlns:a16="http://schemas.microsoft.com/office/drawing/2014/main" id="{1498B312-D9B5-4648-82F1-2C4651A0B4FC}"/>
              </a:ext>
            </a:extLst>
          </p:cNvPr>
          <p:cNvSpPr>
            <a:spLocks noGrp="1"/>
          </p:cNvSpPr>
          <p:nvPr>
            <p:ph type="title"/>
          </p:nvPr>
        </p:nvSpPr>
        <p:spPr/>
        <p:txBody>
          <a:bodyPr>
            <a:normAutofit fontScale="90000"/>
          </a:bodyPr>
          <a:lstStyle/>
          <a:p>
            <a:r>
              <a:rPr lang="ru-RU" dirty="0"/>
              <a:t>Принцип работы протокола </a:t>
            </a:r>
            <a:r>
              <a:rPr lang="en-US" dirty="0"/>
              <a:t>BB84</a:t>
            </a:r>
            <a:endParaRPr lang="ru-RU" dirty="0"/>
          </a:p>
        </p:txBody>
      </p:sp>
    </p:spTree>
    <p:extLst>
      <p:ext uri="{BB962C8B-B14F-4D97-AF65-F5344CB8AC3E}">
        <p14:creationId xmlns:p14="http://schemas.microsoft.com/office/powerpoint/2010/main" val="56871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E105888D-013B-4529-88C3-40EA0D419297}"/>
              </a:ext>
            </a:extLst>
          </p:cNvPr>
          <p:cNvSpPr>
            <a:spLocks noGrp="1"/>
          </p:cNvSpPr>
          <p:nvPr>
            <p:ph type="title"/>
          </p:nvPr>
        </p:nvSpPr>
        <p:spPr>
          <a:xfrm>
            <a:off x="212640" y="257194"/>
            <a:ext cx="6824382" cy="527284"/>
          </a:xfrm>
        </p:spPr>
        <p:txBody>
          <a:bodyPr>
            <a:normAutofit fontScale="90000"/>
          </a:bodyPr>
          <a:lstStyle/>
          <a:p>
            <a:r>
              <a:rPr lang="ru-RU" dirty="0">
                <a:hlinkClick r:id="rId2">
                  <a:extLst>
                    <a:ext uri="{A12FA001-AC4F-418D-AE19-62706E023703}">
                      <ahyp:hlinkClr xmlns:ahyp="http://schemas.microsoft.com/office/drawing/2018/hyperlinkcolor" val="tx"/>
                    </a:ext>
                  </a:extLst>
                </a:hlinkClick>
              </a:rPr>
              <a:t>Реализация ВВ84: основная часть</a:t>
            </a:r>
            <a:endParaRPr lang="ru-RU" dirty="0"/>
          </a:p>
        </p:txBody>
      </p:sp>
      <p:pic>
        <p:nvPicPr>
          <p:cNvPr id="8" name="Рисунок 7">
            <a:extLst>
              <a:ext uri="{FF2B5EF4-FFF2-40B4-BE49-F238E27FC236}">
                <a16:creationId xmlns:a16="http://schemas.microsoft.com/office/drawing/2014/main" id="{0B8A61BF-EB59-4216-B1C4-A60B27634A13}"/>
              </a:ext>
            </a:extLst>
          </p:cNvPr>
          <p:cNvPicPr>
            <a:picLocks noChangeAspect="1"/>
          </p:cNvPicPr>
          <p:nvPr/>
        </p:nvPicPr>
        <p:blipFill rotWithShape="1">
          <a:blip r:embed="rId3"/>
          <a:srcRect r="7359"/>
          <a:stretch/>
        </p:blipFill>
        <p:spPr>
          <a:xfrm>
            <a:off x="212640" y="1373631"/>
            <a:ext cx="3193527" cy="2656122"/>
          </a:xfrm>
          <a:prstGeom prst="rect">
            <a:avLst/>
          </a:prstGeom>
        </p:spPr>
      </p:pic>
      <p:pic>
        <p:nvPicPr>
          <p:cNvPr id="10" name="Рисунок 9">
            <a:extLst>
              <a:ext uri="{FF2B5EF4-FFF2-40B4-BE49-F238E27FC236}">
                <a16:creationId xmlns:a16="http://schemas.microsoft.com/office/drawing/2014/main" id="{B2590958-7471-4297-8C17-8ADCFB935D2F}"/>
              </a:ext>
            </a:extLst>
          </p:cNvPr>
          <p:cNvPicPr>
            <a:picLocks noChangeAspect="1"/>
          </p:cNvPicPr>
          <p:nvPr/>
        </p:nvPicPr>
        <p:blipFill>
          <a:blip r:embed="rId4"/>
          <a:stretch>
            <a:fillRect/>
          </a:stretch>
        </p:blipFill>
        <p:spPr>
          <a:xfrm>
            <a:off x="2841031" y="1979753"/>
            <a:ext cx="2430312" cy="2857312"/>
          </a:xfrm>
          <a:prstGeom prst="rect">
            <a:avLst/>
          </a:prstGeom>
        </p:spPr>
      </p:pic>
      <p:pic>
        <p:nvPicPr>
          <p:cNvPr id="12" name="Рисунок 11">
            <a:extLst>
              <a:ext uri="{FF2B5EF4-FFF2-40B4-BE49-F238E27FC236}">
                <a16:creationId xmlns:a16="http://schemas.microsoft.com/office/drawing/2014/main" id="{CA757A8A-6BC8-4D95-9B38-C450BFC59A02}"/>
              </a:ext>
            </a:extLst>
          </p:cNvPr>
          <p:cNvPicPr>
            <a:picLocks noChangeAspect="1"/>
          </p:cNvPicPr>
          <p:nvPr/>
        </p:nvPicPr>
        <p:blipFill>
          <a:blip r:embed="rId5"/>
          <a:stretch>
            <a:fillRect/>
          </a:stretch>
        </p:blipFill>
        <p:spPr>
          <a:xfrm>
            <a:off x="6302970" y="1184898"/>
            <a:ext cx="2251063" cy="1705193"/>
          </a:xfrm>
          <a:prstGeom prst="rect">
            <a:avLst/>
          </a:prstGeom>
        </p:spPr>
      </p:pic>
      <p:pic>
        <p:nvPicPr>
          <p:cNvPr id="14" name="Рисунок 13">
            <a:extLst>
              <a:ext uri="{FF2B5EF4-FFF2-40B4-BE49-F238E27FC236}">
                <a16:creationId xmlns:a16="http://schemas.microsoft.com/office/drawing/2014/main" id="{F765A141-387E-476F-947E-C9EC1E63D2A8}"/>
              </a:ext>
            </a:extLst>
          </p:cNvPr>
          <p:cNvPicPr>
            <a:picLocks noChangeAspect="1"/>
          </p:cNvPicPr>
          <p:nvPr/>
        </p:nvPicPr>
        <p:blipFill>
          <a:blip r:embed="rId6"/>
          <a:stretch>
            <a:fillRect/>
          </a:stretch>
        </p:blipFill>
        <p:spPr>
          <a:xfrm>
            <a:off x="6036469" y="2981801"/>
            <a:ext cx="2784067" cy="1910166"/>
          </a:xfrm>
          <a:prstGeom prst="rect">
            <a:avLst/>
          </a:prstGeom>
        </p:spPr>
      </p:pic>
      <p:sp>
        <p:nvSpPr>
          <p:cNvPr id="15" name="TextBox 14">
            <a:extLst>
              <a:ext uri="{FF2B5EF4-FFF2-40B4-BE49-F238E27FC236}">
                <a16:creationId xmlns:a16="http://schemas.microsoft.com/office/drawing/2014/main" id="{D73F4CD0-CA04-4E88-ACD2-9578AD35E01C}"/>
              </a:ext>
            </a:extLst>
          </p:cNvPr>
          <p:cNvSpPr txBox="1"/>
          <p:nvPr/>
        </p:nvSpPr>
        <p:spPr>
          <a:xfrm>
            <a:off x="212640" y="1004299"/>
            <a:ext cx="2412592" cy="369332"/>
          </a:xfrm>
          <a:prstGeom prst="rect">
            <a:avLst/>
          </a:prstGeom>
          <a:noFill/>
        </p:spPr>
        <p:txBody>
          <a:bodyPr wrap="square" rtlCol="0">
            <a:spAutoFit/>
          </a:bodyPr>
          <a:lstStyle/>
          <a:p>
            <a:r>
              <a:rPr lang="ru-RU" dirty="0">
                <a:solidFill>
                  <a:schemeClr val="bg1"/>
                </a:solidFill>
                <a:latin typeface="Golos Text" panose="020B0503020202020204"/>
              </a:rPr>
              <a:t>Инициализация:</a:t>
            </a:r>
          </a:p>
        </p:txBody>
      </p:sp>
      <p:sp>
        <p:nvSpPr>
          <p:cNvPr id="16" name="TextBox 15">
            <a:extLst>
              <a:ext uri="{FF2B5EF4-FFF2-40B4-BE49-F238E27FC236}">
                <a16:creationId xmlns:a16="http://schemas.microsoft.com/office/drawing/2014/main" id="{A03367F3-0C8B-47E1-8963-321D8D250426}"/>
              </a:ext>
            </a:extLst>
          </p:cNvPr>
          <p:cNvSpPr txBox="1"/>
          <p:nvPr/>
        </p:nvSpPr>
        <p:spPr>
          <a:xfrm>
            <a:off x="3515470" y="1624708"/>
            <a:ext cx="1614487" cy="369332"/>
          </a:xfrm>
          <a:prstGeom prst="rect">
            <a:avLst/>
          </a:prstGeom>
          <a:noFill/>
        </p:spPr>
        <p:txBody>
          <a:bodyPr wrap="square" rtlCol="0">
            <a:spAutoFit/>
          </a:bodyPr>
          <a:lstStyle/>
          <a:p>
            <a:r>
              <a:rPr lang="ru-RU" dirty="0">
                <a:solidFill>
                  <a:schemeClr val="bg1"/>
                </a:solidFill>
                <a:latin typeface="Golos Text" panose="020B0503020202020204"/>
              </a:rPr>
              <a:t>Ева </a:t>
            </a:r>
            <a:r>
              <a:rPr lang="en-US" dirty="0">
                <a:solidFill>
                  <a:schemeClr val="bg1"/>
                </a:solidFill>
              </a:rPr>
              <a:t>moment:</a:t>
            </a:r>
            <a:endParaRPr lang="ru-RU" dirty="0">
              <a:solidFill>
                <a:schemeClr val="bg1"/>
              </a:solidFill>
              <a:latin typeface="Golos Text" panose="020B0503020202020204"/>
            </a:endParaRPr>
          </a:p>
        </p:txBody>
      </p:sp>
      <p:sp>
        <p:nvSpPr>
          <p:cNvPr id="17" name="TextBox 16">
            <a:extLst>
              <a:ext uri="{FF2B5EF4-FFF2-40B4-BE49-F238E27FC236}">
                <a16:creationId xmlns:a16="http://schemas.microsoft.com/office/drawing/2014/main" id="{664850E5-C6CF-4C8E-B12F-8A580256E734}"/>
              </a:ext>
            </a:extLst>
          </p:cNvPr>
          <p:cNvSpPr txBox="1"/>
          <p:nvPr/>
        </p:nvSpPr>
        <p:spPr>
          <a:xfrm>
            <a:off x="5459821" y="803212"/>
            <a:ext cx="3684179" cy="369332"/>
          </a:xfrm>
          <a:prstGeom prst="rect">
            <a:avLst/>
          </a:prstGeom>
          <a:noFill/>
        </p:spPr>
        <p:txBody>
          <a:bodyPr wrap="square" rtlCol="0">
            <a:spAutoFit/>
          </a:bodyPr>
          <a:lstStyle/>
          <a:p>
            <a:r>
              <a:rPr lang="ru-RU" dirty="0">
                <a:solidFill>
                  <a:schemeClr val="bg1"/>
                </a:solidFill>
                <a:latin typeface="Golos Text" panose="020B0503020202020204"/>
              </a:rPr>
              <a:t>Сопоставление результатов:</a:t>
            </a:r>
          </a:p>
        </p:txBody>
      </p:sp>
    </p:spTree>
    <p:extLst>
      <p:ext uri="{BB962C8B-B14F-4D97-AF65-F5344CB8AC3E}">
        <p14:creationId xmlns:p14="http://schemas.microsoft.com/office/powerpoint/2010/main" val="250378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a:extLst>
              <a:ext uri="{FF2B5EF4-FFF2-40B4-BE49-F238E27FC236}">
                <a16:creationId xmlns:a16="http://schemas.microsoft.com/office/drawing/2014/main" id="{789A79D6-9FFD-441F-ABAA-B3ED988437E5}"/>
              </a:ext>
            </a:extLst>
          </p:cNvPr>
          <p:cNvPicPr>
            <a:picLocks noChangeAspect="1"/>
          </p:cNvPicPr>
          <p:nvPr/>
        </p:nvPicPr>
        <p:blipFill>
          <a:blip r:embed="rId2"/>
          <a:stretch>
            <a:fillRect/>
          </a:stretch>
        </p:blipFill>
        <p:spPr>
          <a:xfrm>
            <a:off x="1000255" y="1194132"/>
            <a:ext cx="1711686" cy="3537485"/>
          </a:xfrm>
          <a:prstGeom prst="rect">
            <a:avLst/>
          </a:prstGeom>
        </p:spPr>
      </p:pic>
      <p:pic>
        <p:nvPicPr>
          <p:cNvPr id="9" name="Рисунок 8">
            <a:extLst>
              <a:ext uri="{FF2B5EF4-FFF2-40B4-BE49-F238E27FC236}">
                <a16:creationId xmlns:a16="http://schemas.microsoft.com/office/drawing/2014/main" id="{6D1500AD-7A61-4214-B905-71671529AF96}"/>
              </a:ext>
            </a:extLst>
          </p:cNvPr>
          <p:cNvPicPr>
            <a:picLocks noChangeAspect="1"/>
          </p:cNvPicPr>
          <p:nvPr/>
        </p:nvPicPr>
        <p:blipFill>
          <a:blip r:embed="rId3"/>
          <a:stretch>
            <a:fillRect/>
          </a:stretch>
        </p:blipFill>
        <p:spPr>
          <a:xfrm>
            <a:off x="3179309" y="1593526"/>
            <a:ext cx="1711686" cy="1369349"/>
          </a:xfrm>
          <a:prstGeom prst="rect">
            <a:avLst/>
          </a:prstGeom>
        </p:spPr>
      </p:pic>
      <p:sp>
        <p:nvSpPr>
          <p:cNvPr id="10" name="TextBox 9">
            <a:extLst>
              <a:ext uri="{FF2B5EF4-FFF2-40B4-BE49-F238E27FC236}">
                <a16:creationId xmlns:a16="http://schemas.microsoft.com/office/drawing/2014/main" id="{02863C79-8E47-4E12-AD87-8DDD12B4A3B0}"/>
              </a:ext>
            </a:extLst>
          </p:cNvPr>
          <p:cNvSpPr txBox="1"/>
          <p:nvPr/>
        </p:nvSpPr>
        <p:spPr>
          <a:xfrm>
            <a:off x="5108849" y="1142999"/>
            <a:ext cx="3693319" cy="646331"/>
          </a:xfrm>
          <a:prstGeom prst="rect">
            <a:avLst/>
          </a:prstGeom>
          <a:noFill/>
        </p:spPr>
        <p:txBody>
          <a:bodyPr wrap="square" rtlCol="0">
            <a:spAutoFit/>
          </a:bodyPr>
          <a:lstStyle/>
          <a:p>
            <a:r>
              <a:rPr lang="en-US" dirty="0"/>
              <a:t>Z – </a:t>
            </a:r>
            <a:r>
              <a:rPr lang="ru-RU" dirty="0">
                <a:latin typeface="Golos Text" panose="020B0503020202020204"/>
              </a:rPr>
              <a:t>стандартный базис</a:t>
            </a:r>
          </a:p>
          <a:p>
            <a:r>
              <a:rPr lang="en-US" dirty="0"/>
              <a:t>X – </a:t>
            </a:r>
            <a:r>
              <a:rPr lang="ru-RU" dirty="0">
                <a:latin typeface="Golos Text" panose="020B0503020202020204"/>
              </a:rPr>
              <a:t>диагональный базис</a:t>
            </a:r>
          </a:p>
        </p:txBody>
      </p:sp>
      <p:pic>
        <p:nvPicPr>
          <p:cNvPr id="12" name="Рисунок 11">
            <a:extLst>
              <a:ext uri="{FF2B5EF4-FFF2-40B4-BE49-F238E27FC236}">
                <a16:creationId xmlns:a16="http://schemas.microsoft.com/office/drawing/2014/main" id="{383D0E10-C32B-4AF3-91FF-CBED61BD981C}"/>
              </a:ext>
            </a:extLst>
          </p:cNvPr>
          <p:cNvPicPr>
            <a:picLocks noChangeAspect="1"/>
          </p:cNvPicPr>
          <p:nvPr/>
        </p:nvPicPr>
        <p:blipFill>
          <a:blip r:embed="rId4"/>
          <a:stretch>
            <a:fillRect/>
          </a:stretch>
        </p:blipFill>
        <p:spPr>
          <a:xfrm>
            <a:off x="3235961" y="3305704"/>
            <a:ext cx="1716111" cy="1214571"/>
          </a:xfrm>
          <a:prstGeom prst="rect">
            <a:avLst/>
          </a:prstGeom>
        </p:spPr>
      </p:pic>
      <p:pic>
        <p:nvPicPr>
          <p:cNvPr id="14" name="Рисунок 13">
            <a:extLst>
              <a:ext uri="{FF2B5EF4-FFF2-40B4-BE49-F238E27FC236}">
                <a16:creationId xmlns:a16="http://schemas.microsoft.com/office/drawing/2014/main" id="{98C751A0-E649-4857-8462-EE4274075F9B}"/>
              </a:ext>
            </a:extLst>
          </p:cNvPr>
          <p:cNvPicPr>
            <a:picLocks noChangeAspect="1"/>
          </p:cNvPicPr>
          <p:nvPr/>
        </p:nvPicPr>
        <p:blipFill>
          <a:blip r:embed="rId5"/>
          <a:stretch>
            <a:fillRect/>
          </a:stretch>
        </p:blipFill>
        <p:spPr>
          <a:xfrm>
            <a:off x="6000112" y="2154553"/>
            <a:ext cx="1910791" cy="2242074"/>
          </a:xfrm>
          <a:prstGeom prst="rect">
            <a:avLst/>
          </a:prstGeom>
        </p:spPr>
      </p:pic>
    </p:spTree>
    <p:extLst>
      <p:ext uri="{BB962C8B-B14F-4D97-AF65-F5344CB8AC3E}">
        <p14:creationId xmlns:p14="http://schemas.microsoft.com/office/powerpoint/2010/main" val="11497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96A8438-D89D-4ACA-948A-ECB0BA71147C}"/>
              </a:ext>
            </a:extLst>
          </p:cNvPr>
          <p:cNvSpPr>
            <a:spLocks noGrp="1"/>
          </p:cNvSpPr>
          <p:nvPr>
            <p:ph type="title"/>
          </p:nvPr>
        </p:nvSpPr>
        <p:spPr>
          <a:xfrm>
            <a:off x="171450" y="199279"/>
            <a:ext cx="6824382" cy="527284"/>
          </a:xfrm>
        </p:spPr>
        <p:txBody>
          <a:bodyPr>
            <a:normAutofit fontScale="90000"/>
          </a:bodyPr>
          <a:lstStyle/>
          <a:p>
            <a:r>
              <a:rPr lang="ru-RU" dirty="0"/>
              <a:t>Примеры (тестовые сценарии)</a:t>
            </a:r>
          </a:p>
        </p:txBody>
      </p:sp>
      <p:pic>
        <p:nvPicPr>
          <p:cNvPr id="7" name="Рисунок 6">
            <a:extLst>
              <a:ext uri="{FF2B5EF4-FFF2-40B4-BE49-F238E27FC236}">
                <a16:creationId xmlns:a16="http://schemas.microsoft.com/office/drawing/2014/main" id="{4848D404-89FE-4A8D-9A50-ACE02AEF19F6}"/>
              </a:ext>
            </a:extLst>
          </p:cNvPr>
          <p:cNvPicPr>
            <a:picLocks noChangeAspect="1"/>
          </p:cNvPicPr>
          <p:nvPr/>
        </p:nvPicPr>
        <p:blipFill rotWithShape="1">
          <a:blip r:embed="rId2"/>
          <a:srcRect r="34033"/>
          <a:stretch/>
        </p:blipFill>
        <p:spPr>
          <a:xfrm>
            <a:off x="486141" y="2278856"/>
            <a:ext cx="3775106" cy="2314576"/>
          </a:xfrm>
          <a:prstGeom prst="rect">
            <a:avLst/>
          </a:prstGeom>
        </p:spPr>
      </p:pic>
      <p:sp>
        <p:nvSpPr>
          <p:cNvPr id="8" name="TextBox 7">
            <a:extLst>
              <a:ext uri="{FF2B5EF4-FFF2-40B4-BE49-F238E27FC236}">
                <a16:creationId xmlns:a16="http://schemas.microsoft.com/office/drawing/2014/main" id="{592B6DD4-C130-4EC6-8141-8918E0980D61}"/>
              </a:ext>
            </a:extLst>
          </p:cNvPr>
          <p:cNvSpPr txBox="1"/>
          <p:nvPr/>
        </p:nvSpPr>
        <p:spPr>
          <a:xfrm>
            <a:off x="385763" y="1025656"/>
            <a:ext cx="3364706" cy="954107"/>
          </a:xfrm>
          <a:prstGeom prst="rect">
            <a:avLst/>
          </a:prstGeom>
          <a:noFill/>
        </p:spPr>
        <p:txBody>
          <a:bodyPr wrap="square" rtlCol="0">
            <a:spAutoFit/>
          </a:bodyPr>
          <a:lstStyle/>
          <a:p>
            <a:pPr marL="285750" indent="-285750">
              <a:buFont typeface="Arial" panose="020B0604020202020204" pitchFamily="34" charset="0"/>
              <a:buChar char="•"/>
            </a:pPr>
            <a:r>
              <a:rPr lang="ru-RU" sz="1400" b="1" dirty="0">
                <a:solidFill>
                  <a:schemeClr val="bg1"/>
                </a:solidFill>
                <a:latin typeface="Golos Text" panose="020B0503020202020204"/>
              </a:rPr>
              <a:t>Передается инф-я – 50 </a:t>
            </a:r>
            <a:r>
              <a:rPr lang="ru-RU" sz="1400" b="1" dirty="0" err="1">
                <a:solidFill>
                  <a:schemeClr val="bg1"/>
                </a:solidFill>
                <a:latin typeface="Golos Text" panose="020B0503020202020204"/>
              </a:rPr>
              <a:t>кубитов</a:t>
            </a:r>
            <a:endParaRPr lang="ru-RU" sz="1400" b="1" dirty="0">
              <a:solidFill>
                <a:schemeClr val="bg1"/>
              </a:solidFill>
              <a:latin typeface="Golos Text" panose="020B0503020202020204"/>
            </a:endParaRPr>
          </a:p>
          <a:p>
            <a:pPr marL="285750" indent="-285750">
              <a:buFont typeface="Arial" panose="020B0604020202020204" pitchFamily="34" charset="0"/>
              <a:buChar char="•"/>
            </a:pPr>
            <a:r>
              <a:rPr lang="ru-RU" sz="1400" b="1" dirty="0">
                <a:solidFill>
                  <a:schemeClr val="bg1"/>
                </a:solidFill>
                <a:latin typeface="Golos Text" panose="020B0503020202020204"/>
              </a:rPr>
              <a:t>1-ый сценарий: </a:t>
            </a:r>
            <a:r>
              <a:rPr lang="ru-RU" sz="1400" dirty="0">
                <a:solidFill>
                  <a:schemeClr val="bg1"/>
                </a:solidFill>
                <a:latin typeface="Golos Text" panose="020B0503020202020204"/>
              </a:rPr>
              <a:t>мошенника (Евы) нет</a:t>
            </a:r>
          </a:p>
          <a:p>
            <a:pPr marL="285750" indent="-285750">
              <a:buFont typeface="Arial" panose="020B0604020202020204" pitchFamily="34" charset="0"/>
              <a:buChar char="•"/>
            </a:pPr>
            <a:r>
              <a:rPr lang="ru-RU" sz="1400" b="1" dirty="0">
                <a:solidFill>
                  <a:schemeClr val="bg1"/>
                </a:solidFill>
                <a:latin typeface="Golos Text" panose="020B0503020202020204"/>
              </a:rPr>
              <a:t>2-ой сценарий: </a:t>
            </a:r>
            <a:r>
              <a:rPr lang="ru-RU" sz="1400" dirty="0">
                <a:solidFill>
                  <a:schemeClr val="bg1"/>
                </a:solidFill>
                <a:latin typeface="Golos Text" panose="020B0503020202020204"/>
              </a:rPr>
              <a:t>Ева </a:t>
            </a:r>
            <a:r>
              <a:rPr lang="ru-RU" sz="1400" dirty="0" err="1">
                <a:solidFill>
                  <a:schemeClr val="bg1"/>
                </a:solidFill>
                <a:latin typeface="Golos Text" panose="020B0503020202020204"/>
              </a:rPr>
              <a:t>вкл</a:t>
            </a:r>
            <a:r>
              <a:rPr lang="ru-RU" sz="1400" dirty="0">
                <a:solidFill>
                  <a:schemeClr val="bg1"/>
                </a:solidFill>
                <a:latin typeface="Golos Text" panose="020B0503020202020204"/>
              </a:rPr>
              <a:t> ошибка &gt;11%</a:t>
            </a:r>
          </a:p>
          <a:p>
            <a:pPr marL="285750" indent="-285750">
              <a:buFont typeface="Arial" panose="020B0604020202020204" pitchFamily="34" charset="0"/>
              <a:buChar char="•"/>
            </a:pPr>
            <a:r>
              <a:rPr lang="ru-RU" sz="1400" b="1" dirty="0">
                <a:solidFill>
                  <a:schemeClr val="bg1"/>
                </a:solidFill>
                <a:latin typeface="Golos Text" panose="020B0503020202020204"/>
              </a:rPr>
              <a:t>3-ий сценарий: </a:t>
            </a:r>
            <a:r>
              <a:rPr lang="ru-RU" sz="1400" dirty="0">
                <a:solidFill>
                  <a:schemeClr val="bg1"/>
                </a:solidFill>
                <a:latin typeface="Golos Text" panose="020B0503020202020204"/>
              </a:rPr>
              <a:t>Ева </a:t>
            </a:r>
            <a:r>
              <a:rPr lang="ru-RU" sz="1400" dirty="0" err="1">
                <a:solidFill>
                  <a:schemeClr val="bg1"/>
                </a:solidFill>
                <a:latin typeface="Golos Text" panose="020B0503020202020204"/>
              </a:rPr>
              <a:t>вкл</a:t>
            </a:r>
            <a:r>
              <a:rPr lang="ru-RU" sz="1400" dirty="0">
                <a:solidFill>
                  <a:schemeClr val="bg1"/>
                </a:solidFill>
                <a:latin typeface="Golos Text" panose="020B0503020202020204"/>
              </a:rPr>
              <a:t> ошибка &lt;11%</a:t>
            </a:r>
          </a:p>
        </p:txBody>
      </p:sp>
      <p:pic>
        <p:nvPicPr>
          <p:cNvPr id="10" name="Рисунок 9">
            <a:extLst>
              <a:ext uri="{FF2B5EF4-FFF2-40B4-BE49-F238E27FC236}">
                <a16:creationId xmlns:a16="http://schemas.microsoft.com/office/drawing/2014/main" id="{FDBA8F9C-8310-4107-A98E-C37CDF240AC1}"/>
              </a:ext>
            </a:extLst>
          </p:cNvPr>
          <p:cNvPicPr>
            <a:picLocks noChangeAspect="1"/>
          </p:cNvPicPr>
          <p:nvPr/>
        </p:nvPicPr>
        <p:blipFill rotWithShape="1">
          <a:blip r:embed="rId3"/>
          <a:srcRect r="28169"/>
          <a:stretch/>
        </p:blipFill>
        <p:spPr>
          <a:xfrm>
            <a:off x="5036344" y="969222"/>
            <a:ext cx="3486150" cy="1602528"/>
          </a:xfrm>
          <a:prstGeom prst="rect">
            <a:avLst/>
          </a:prstGeom>
        </p:spPr>
      </p:pic>
      <p:pic>
        <p:nvPicPr>
          <p:cNvPr id="12" name="Рисунок 11">
            <a:extLst>
              <a:ext uri="{FF2B5EF4-FFF2-40B4-BE49-F238E27FC236}">
                <a16:creationId xmlns:a16="http://schemas.microsoft.com/office/drawing/2014/main" id="{9491B4F6-8130-480F-BC1F-D117DC6923BA}"/>
              </a:ext>
            </a:extLst>
          </p:cNvPr>
          <p:cNvPicPr>
            <a:picLocks noChangeAspect="1"/>
          </p:cNvPicPr>
          <p:nvPr/>
        </p:nvPicPr>
        <p:blipFill>
          <a:blip r:embed="rId4"/>
          <a:stretch>
            <a:fillRect/>
          </a:stretch>
        </p:blipFill>
        <p:spPr>
          <a:xfrm>
            <a:off x="5049567" y="2835156"/>
            <a:ext cx="3472927" cy="2009961"/>
          </a:xfrm>
          <a:prstGeom prst="rect">
            <a:avLst/>
          </a:prstGeom>
        </p:spPr>
      </p:pic>
    </p:spTree>
    <p:extLst>
      <p:ext uri="{BB962C8B-B14F-4D97-AF65-F5344CB8AC3E}">
        <p14:creationId xmlns:p14="http://schemas.microsoft.com/office/powerpoint/2010/main" val="383328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EBEEB0A-EF2F-413D-BDE8-E7A0C55A4367}"/>
              </a:ext>
            </a:extLst>
          </p:cNvPr>
          <p:cNvSpPr>
            <a:spLocks noGrp="1"/>
          </p:cNvSpPr>
          <p:nvPr>
            <p:ph type="title"/>
          </p:nvPr>
        </p:nvSpPr>
        <p:spPr>
          <a:xfrm>
            <a:off x="313591" y="229021"/>
            <a:ext cx="6824382" cy="527284"/>
          </a:xfrm>
        </p:spPr>
        <p:txBody>
          <a:bodyPr>
            <a:normAutofit fontScale="90000"/>
          </a:bodyPr>
          <a:lstStyle/>
          <a:p>
            <a:r>
              <a:rPr lang="ru-RU" dirty="0"/>
              <a:t>Проверка на наличие атаки</a:t>
            </a:r>
          </a:p>
        </p:txBody>
      </p:sp>
      <p:sp>
        <p:nvSpPr>
          <p:cNvPr id="6" name="TextBox 5">
            <a:extLst>
              <a:ext uri="{FF2B5EF4-FFF2-40B4-BE49-F238E27FC236}">
                <a16:creationId xmlns:a16="http://schemas.microsoft.com/office/drawing/2014/main" id="{94F777CE-13A2-4422-BAC8-7CA1F6372453}"/>
              </a:ext>
            </a:extLst>
          </p:cNvPr>
          <p:cNvSpPr txBox="1"/>
          <p:nvPr/>
        </p:nvSpPr>
        <p:spPr>
          <a:xfrm>
            <a:off x="271461" y="854997"/>
            <a:ext cx="8708233" cy="461665"/>
          </a:xfrm>
          <a:prstGeom prst="rect">
            <a:avLst/>
          </a:prstGeom>
          <a:noFill/>
        </p:spPr>
        <p:txBody>
          <a:bodyPr wrap="square" rtlCol="0">
            <a:spAutoFit/>
          </a:bodyPr>
          <a:lstStyle/>
          <a:p>
            <a:r>
              <a:rPr lang="ru-RU" sz="1200" b="1" dirty="0">
                <a:solidFill>
                  <a:schemeClr val="bg1"/>
                </a:solidFill>
                <a:latin typeface="Golos Text" panose="020B0503020202020204"/>
              </a:rPr>
              <a:t> Некогерентный тип атаки: Ева перехватывает посылаемые Алисой фотоны, затем измеряет их состояния и отправляет затем новые фотоны Бобу в измеренных состояниях.</a:t>
            </a:r>
          </a:p>
        </p:txBody>
      </p:sp>
      <p:pic>
        <p:nvPicPr>
          <p:cNvPr id="8" name="Рисунок 7">
            <a:extLst>
              <a:ext uri="{FF2B5EF4-FFF2-40B4-BE49-F238E27FC236}">
                <a16:creationId xmlns:a16="http://schemas.microsoft.com/office/drawing/2014/main" id="{8C8C8F90-AFC0-41D2-A149-1A58ABF5A0AB}"/>
              </a:ext>
            </a:extLst>
          </p:cNvPr>
          <p:cNvPicPr>
            <a:picLocks noChangeAspect="1"/>
          </p:cNvPicPr>
          <p:nvPr/>
        </p:nvPicPr>
        <p:blipFill>
          <a:blip r:embed="rId3"/>
          <a:stretch>
            <a:fillRect/>
          </a:stretch>
        </p:blipFill>
        <p:spPr>
          <a:xfrm>
            <a:off x="335754" y="1658474"/>
            <a:ext cx="3250409" cy="252522"/>
          </a:xfrm>
          <a:prstGeom prst="rect">
            <a:avLst/>
          </a:prstGeom>
        </p:spPr>
      </p:pic>
      <p:sp>
        <p:nvSpPr>
          <p:cNvPr id="9" name="TextBox 8">
            <a:extLst>
              <a:ext uri="{FF2B5EF4-FFF2-40B4-BE49-F238E27FC236}">
                <a16:creationId xmlns:a16="http://schemas.microsoft.com/office/drawing/2014/main" id="{36C07B8C-DDB3-4A86-A969-4B9593C5237F}"/>
              </a:ext>
            </a:extLst>
          </p:cNvPr>
          <p:cNvSpPr txBox="1"/>
          <p:nvPr/>
        </p:nvSpPr>
        <p:spPr>
          <a:xfrm>
            <a:off x="271461" y="1334638"/>
            <a:ext cx="2521744" cy="276999"/>
          </a:xfrm>
          <a:prstGeom prst="rect">
            <a:avLst/>
          </a:prstGeom>
          <a:noFill/>
        </p:spPr>
        <p:txBody>
          <a:bodyPr wrap="square" rtlCol="0">
            <a:spAutoFit/>
          </a:bodyPr>
          <a:lstStyle/>
          <a:p>
            <a:r>
              <a:rPr lang="ru-RU" sz="1200" b="1" dirty="0">
                <a:solidFill>
                  <a:schemeClr val="bg1"/>
                </a:solidFill>
                <a:latin typeface="Golos Text" panose="020B0503020202020204"/>
              </a:rPr>
              <a:t>Неравенство Чернова:</a:t>
            </a:r>
          </a:p>
        </p:txBody>
      </p:sp>
      <p:pic>
        <p:nvPicPr>
          <p:cNvPr id="11" name="Рисунок 10">
            <a:extLst>
              <a:ext uri="{FF2B5EF4-FFF2-40B4-BE49-F238E27FC236}">
                <a16:creationId xmlns:a16="http://schemas.microsoft.com/office/drawing/2014/main" id="{355AF5FD-E791-4A53-AD85-19213C1026DA}"/>
              </a:ext>
            </a:extLst>
          </p:cNvPr>
          <p:cNvPicPr>
            <a:picLocks noChangeAspect="1"/>
          </p:cNvPicPr>
          <p:nvPr/>
        </p:nvPicPr>
        <p:blipFill>
          <a:blip r:embed="rId4"/>
          <a:stretch>
            <a:fillRect/>
          </a:stretch>
        </p:blipFill>
        <p:spPr>
          <a:xfrm>
            <a:off x="352874" y="2054666"/>
            <a:ext cx="2690364" cy="769925"/>
          </a:xfrm>
          <a:prstGeom prst="rect">
            <a:avLst/>
          </a:prstGeom>
        </p:spPr>
      </p:pic>
      <p:pic>
        <p:nvPicPr>
          <p:cNvPr id="13" name="Рисунок 12">
            <a:extLst>
              <a:ext uri="{FF2B5EF4-FFF2-40B4-BE49-F238E27FC236}">
                <a16:creationId xmlns:a16="http://schemas.microsoft.com/office/drawing/2014/main" id="{5AC17327-D7EB-4757-A72A-CD8CA40ED74A}"/>
              </a:ext>
            </a:extLst>
          </p:cNvPr>
          <p:cNvPicPr>
            <a:picLocks noChangeAspect="1"/>
          </p:cNvPicPr>
          <p:nvPr/>
        </p:nvPicPr>
        <p:blipFill rotWithShape="1">
          <a:blip r:embed="rId5"/>
          <a:srcRect l="52623" t="34565"/>
          <a:stretch/>
        </p:blipFill>
        <p:spPr>
          <a:xfrm>
            <a:off x="1292023" y="2984361"/>
            <a:ext cx="1185071" cy="309746"/>
          </a:xfrm>
          <a:prstGeom prst="rect">
            <a:avLst/>
          </a:prstGeom>
        </p:spPr>
      </p:pic>
      <p:sp>
        <p:nvSpPr>
          <p:cNvPr id="14" name="TextBox 13">
            <a:extLst>
              <a:ext uri="{FF2B5EF4-FFF2-40B4-BE49-F238E27FC236}">
                <a16:creationId xmlns:a16="http://schemas.microsoft.com/office/drawing/2014/main" id="{EBB2CC44-2044-406C-A449-A0D36F42243C}"/>
              </a:ext>
            </a:extLst>
          </p:cNvPr>
          <p:cNvSpPr txBox="1"/>
          <p:nvPr/>
        </p:nvSpPr>
        <p:spPr>
          <a:xfrm>
            <a:off x="271461" y="2885455"/>
            <a:ext cx="1378744" cy="276999"/>
          </a:xfrm>
          <a:prstGeom prst="rect">
            <a:avLst/>
          </a:prstGeom>
          <a:noFill/>
        </p:spPr>
        <p:txBody>
          <a:bodyPr wrap="square" rtlCol="0">
            <a:spAutoFit/>
          </a:bodyPr>
          <a:lstStyle/>
          <a:p>
            <a:r>
              <a:rPr lang="ru-RU" sz="1200" dirty="0">
                <a:solidFill>
                  <a:schemeClr val="bg1"/>
                </a:solidFill>
                <a:latin typeface="Golos Text" panose="020B0503020202020204"/>
              </a:rPr>
              <a:t>Выразим </a:t>
            </a:r>
            <a:r>
              <a:rPr lang="en-US" sz="1200" dirty="0">
                <a:solidFill>
                  <a:schemeClr val="bg1"/>
                </a:solidFill>
              </a:rPr>
              <a:t>n:</a:t>
            </a:r>
            <a:endParaRPr lang="ru-RU" sz="1200" dirty="0">
              <a:solidFill>
                <a:schemeClr val="bg1"/>
              </a:solidFill>
              <a:latin typeface="Golos Text" panose="020B0503020202020204"/>
            </a:endParaRPr>
          </a:p>
        </p:txBody>
      </p:sp>
      <p:pic>
        <p:nvPicPr>
          <p:cNvPr id="16" name="Рисунок 15">
            <a:extLst>
              <a:ext uri="{FF2B5EF4-FFF2-40B4-BE49-F238E27FC236}">
                <a16:creationId xmlns:a16="http://schemas.microsoft.com/office/drawing/2014/main" id="{ADE3F9DA-9025-4329-BE20-F95430651352}"/>
              </a:ext>
            </a:extLst>
          </p:cNvPr>
          <p:cNvPicPr>
            <a:picLocks noChangeAspect="1"/>
          </p:cNvPicPr>
          <p:nvPr/>
        </p:nvPicPr>
        <p:blipFill>
          <a:blip r:embed="rId6"/>
          <a:stretch>
            <a:fillRect/>
          </a:stretch>
        </p:blipFill>
        <p:spPr>
          <a:xfrm>
            <a:off x="369115" y="3419900"/>
            <a:ext cx="2252641" cy="868603"/>
          </a:xfrm>
          <a:prstGeom prst="rect">
            <a:avLst/>
          </a:prstGeom>
        </p:spPr>
      </p:pic>
      <p:pic>
        <p:nvPicPr>
          <p:cNvPr id="18" name="Рисунок 17">
            <a:extLst>
              <a:ext uri="{FF2B5EF4-FFF2-40B4-BE49-F238E27FC236}">
                <a16:creationId xmlns:a16="http://schemas.microsoft.com/office/drawing/2014/main" id="{BE455D27-D6BA-4D30-A6F1-DF7F687073DB}"/>
              </a:ext>
            </a:extLst>
          </p:cNvPr>
          <p:cNvPicPr>
            <a:picLocks noChangeAspect="1"/>
          </p:cNvPicPr>
          <p:nvPr/>
        </p:nvPicPr>
        <p:blipFill rotWithShape="1">
          <a:blip r:embed="rId7"/>
          <a:srcRect l="12025" t="17264"/>
          <a:stretch/>
        </p:blipFill>
        <p:spPr>
          <a:xfrm>
            <a:off x="2842094" y="3675863"/>
            <a:ext cx="744069" cy="280922"/>
          </a:xfrm>
          <a:prstGeom prst="rect">
            <a:avLst/>
          </a:prstGeom>
        </p:spPr>
      </p:pic>
      <p:sp>
        <p:nvSpPr>
          <p:cNvPr id="19" name="TextBox 18">
            <a:extLst>
              <a:ext uri="{FF2B5EF4-FFF2-40B4-BE49-F238E27FC236}">
                <a16:creationId xmlns:a16="http://schemas.microsoft.com/office/drawing/2014/main" id="{743CE6E0-2588-4BA7-842D-7E1E481C8895}"/>
              </a:ext>
            </a:extLst>
          </p:cNvPr>
          <p:cNvSpPr txBox="1"/>
          <p:nvPr/>
        </p:nvSpPr>
        <p:spPr>
          <a:xfrm>
            <a:off x="248911" y="4330197"/>
            <a:ext cx="3662039" cy="646331"/>
          </a:xfrm>
          <a:prstGeom prst="rect">
            <a:avLst/>
          </a:prstGeom>
          <a:noFill/>
        </p:spPr>
        <p:txBody>
          <a:bodyPr wrap="square" rtlCol="0">
            <a:spAutoFit/>
          </a:bodyPr>
          <a:lstStyle/>
          <a:p>
            <a:r>
              <a:rPr lang="ru-RU" sz="1200" dirty="0">
                <a:solidFill>
                  <a:schemeClr val="bg1"/>
                </a:solidFill>
                <a:latin typeface="Golos Text" panose="020B0503020202020204"/>
              </a:rPr>
              <a:t>Т.е. для достижения погрешности 1% с вероятностью 1% нужно использовать кол-во </a:t>
            </a:r>
            <a:r>
              <a:rPr lang="ru-RU" sz="1200" dirty="0" err="1">
                <a:solidFill>
                  <a:schemeClr val="bg1"/>
                </a:solidFill>
                <a:latin typeface="Golos Text" panose="020B0503020202020204"/>
              </a:rPr>
              <a:t>кубитов</a:t>
            </a:r>
            <a:r>
              <a:rPr lang="ru-RU" sz="1200" dirty="0">
                <a:solidFill>
                  <a:schemeClr val="bg1"/>
                </a:solidFill>
                <a:latin typeface="Golos Text" panose="020B0503020202020204"/>
              </a:rPr>
              <a:t> &gt; 26492( от 52984 до 264920 </a:t>
            </a:r>
            <a:r>
              <a:rPr lang="ru-RU" sz="1200" dirty="0" err="1">
                <a:solidFill>
                  <a:schemeClr val="bg1"/>
                </a:solidFill>
                <a:latin typeface="Golos Text" panose="020B0503020202020204"/>
              </a:rPr>
              <a:t>кубитов</a:t>
            </a:r>
            <a:r>
              <a:rPr lang="ru-RU" sz="1200" dirty="0">
                <a:solidFill>
                  <a:schemeClr val="bg1"/>
                </a:solidFill>
                <a:latin typeface="Golos Text" panose="020B0503020202020204"/>
              </a:rPr>
              <a:t>)</a:t>
            </a:r>
          </a:p>
        </p:txBody>
      </p:sp>
      <p:sp>
        <p:nvSpPr>
          <p:cNvPr id="20" name="TextBox 19">
            <a:extLst>
              <a:ext uri="{FF2B5EF4-FFF2-40B4-BE49-F238E27FC236}">
                <a16:creationId xmlns:a16="http://schemas.microsoft.com/office/drawing/2014/main" id="{C9A8335D-D260-4047-B1E5-60E775B3C677}"/>
              </a:ext>
            </a:extLst>
          </p:cNvPr>
          <p:cNvSpPr txBox="1"/>
          <p:nvPr/>
        </p:nvSpPr>
        <p:spPr>
          <a:xfrm>
            <a:off x="4682727" y="1197241"/>
            <a:ext cx="4189812" cy="1477328"/>
          </a:xfrm>
          <a:prstGeom prst="rect">
            <a:avLst/>
          </a:prstGeom>
          <a:noFill/>
        </p:spPr>
        <p:txBody>
          <a:bodyPr wrap="square" rtlCol="0">
            <a:spAutoFit/>
          </a:bodyPr>
          <a:lstStyle/>
          <a:p>
            <a:r>
              <a:rPr lang="ru-RU" sz="1000" dirty="0">
                <a:solidFill>
                  <a:schemeClr val="bg1"/>
                </a:solidFill>
                <a:latin typeface="Golos Text" panose="020B0503020202020204"/>
              </a:rPr>
              <a:t>- Чтобы посчитать начальное кол-во </a:t>
            </a:r>
            <a:r>
              <a:rPr lang="ru-RU" sz="1000" dirty="0" err="1">
                <a:solidFill>
                  <a:schemeClr val="bg1"/>
                </a:solidFill>
                <a:latin typeface="Golos Text" panose="020B0503020202020204"/>
              </a:rPr>
              <a:t>кубитов</a:t>
            </a:r>
            <a:r>
              <a:rPr lang="ru-RU" sz="1000" dirty="0">
                <a:solidFill>
                  <a:schemeClr val="bg1"/>
                </a:solidFill>
                <a:latin typeface="Golos Text" panose="020B0503020202020204"/>
              </a:rPr>
              <a:t> при  получении такой вероятности и такой погрешности, мы должны разделить это число на долю (10-50%)</a:t>
            </a:r>
          </a:p>
          <a:p>
            <a:r>
              <a:rPr lang="ru-RU" sz="1000" dirty="0">
                <a:solidFill>
                  <a:schemeClr val="bg1"/>
                </a:solidFill>
                <a:latin typeface="Golos Text" panose="020B0503020202020204"/>
              </a:rPr>
              <a:t>- Тогда на 50 </a:t>
            </a:r>
            <a:r>
              <a:rPr lang="ru-RU" sz="1000" dirty="0" err="1">
                <a:solidFill>
                  <a:schemeClr val="bg1"/>
                </a:solidFill>
                <a:latin typeface="Golos Text" panose="020B0503020202020204"/>
              </a:rPr>
              <a:t>кубитах</a:t>
            </a:r>
            <a:r>
              <a:rPr lang="ru-RU" sz="1000" dirty="0">
                <a:solidFill>
                  <a:schemeClr val="bg1"/>
                </a:solidFill>
                <a:latin typeface="Golos Text" panose="020B0503020202020204"/>
              </a:rPr>
              <a:t> (в нашем случае) при 30% от сырого ключа (15 битов) погрешность будет около 25% с вероятностью 30% -</a:t>
            </a:r>
            <a:r>
              <a:rPr lang="en-US" sz="1000" dirty="0">
                <a:solidFill>
                  <a:schemeClr val="bg1"/>
                </a:solidFill>
                <a:latin typeface="Golos Text" panose="020B0503020202020204"/>
              </a:rPr>
              <a:t>&gt; </a:t>
            </a:r>
            <a:r>
              <a:rPr lang="ru-RU" sz="1000" dirty="0">
                <a:solidFill>
                  <a:schemeClr val="bg1"/>
                </a:solidFill>
                <a:latin typeface="Golos Text" panose="020B0503020202020204"/>
              </a:rPr>
              <a:t>ключ небезопасный</a:t>
            </a:r>
            <a:endParaRPr lang="en-US" sz="1000" dirty="0">
              <a:solidFill>
                <a:schemeClr val="bg1"/>
              </a:solidFill>
              <a:latin typeface="Golos Text" panose="020B0503020202020204"/>
            </a:endParaRPr>
          </a:p>
          <a:p>
            <a:r>
              <a:rPr lang="ru-RU" sz="1000" dirty="0">
                <a:solidFill>
                  <a:schemeClr val="bg1"/>
                </a:solidFill>
                <a:latin typeface="Golos Text" panose="020B0503020202020204"/>
              </a:rPr>
              <a:t>!!! В оригинальном протоколе лучше брать больше 25к </a:t>
            </a:r>
            <a:r>
              <a:rPr lang="ru-RU" sz="1000" dirty="0" err="1">
                <a:solidFill>
                  <a:schemeClr val="bg1"/>
                </a:solidFill>
                <a:latin typeface="Golos Text" panose="020B0503020202020204"/>
              </a:rPr>
              <a:t>кубит</a:t>
            </a:r>
            <a:endParaRPr lang="ru-RU" sz="1000" dirty="0">
              <a:solidFill>
                <a:schemeClr val="bg1"/>
              </a:solidFill>
              <a:latin typeface="Golos Text" panose="020B0503020202020204"/>
            </a:endParaRPr>
          </a:p>
          <a:p>
            <a:endParaRPr lang="ru-RU" sz="1000" dirty="0">
              <a:solidFill>
                <a:schemeClr val="bg1"/>
              </a:solidFill>
              <a:latin typeface="Golos Text" panose="020B0503020202020204"/>
            </a:endParaRPr>
          </a:p>
          <a:p>
            <a:endParaRPr lang="ru-RU" sz="1000" dirty="0">
              <a:solidFill>
                <a:schemeClr val="bg1"/>
              </a:solidFill>
              <a:latin typeface="Golos Text" panose="020B0503020202020204"/>
            </a:endParaRPr>
          </a:p>
        </p:txBody>
      </p:sp>
      <p:pic>
        <p:nvPicPr>
          <p:cNvPr id="15" name="Рисунок 14">
            <a:extLst>
              <a:ext uri="{FF2B5EF4-FFF2-40B4-BE49-F238E27FC236}">
                <a16:creationId xmlns:a16="http://schemas.microsoft.com/office/drawing/2014/main" id="{89E30282-FEEB-40DE-9FE9-73963E20885E}"/>
              </a:ext>
            </a:extLst>
          </p:cNvPr>
          <p:cNvPicPr>
            <a:picLocks noChangeAspect="1"/>
          </p:cNvPicPr>
          <p:nvPr/>
        </p:nvPicPr>
        <p:blipFill>
          <a:blip r:embed="rId8"/>
          <a:stretch>
            <a:fillRect/>
          </a:stretch>
        </p:blipFill>
        <p:spPr>
          <a:xfrm>
            <a:off x="4827389" y="3419900"/>
            <a:ext cx="3768319" cy="1341750"/>
          </a:xfrm>
          <a:prstGeom prst="rect">
            <a:avLst/>
          </a:prstGeom>
        </p:spPr>
      </p:pic>
      <p:pic>
        <p:nvPicPr>
          <p:cNvPr id="21" name="Рисунок 20">
            <a:extLst>
              <a:ext uri="{FF2B5EF4-FFF2-40B4-BE49-F238E27FC236}">
                <a16:creationId xmlns:a16="http://schemas.microsoft.com/office/drawing/2014/main" id="{E38D03C4-21A4-43F1-9539-5238AEEA9E4D}"/>
              </a:ext>
            </a:extLst>
          </p:cNvPr>
          <p:cNvPicPr>
            <a:picLocks noChangeAspect="1"/>
          </p:cNvPicPr>
          <p:nvPr/>
        </p:nvPicPr>
        <p:blipFill>
          <a:blip r:embed="rId9"/>
          <a:stretch>
            <a:fillRect/>
          </a:stretch>
        </p:blipFill>
        <p:spPr>
          <a:xfrm>
            <a:off x="5111351" y="2460643"/>
            <a:ext cx="2962257" cy="776254"/>
          </a:xfrm>
          <a:prstGeom prst="rect">
            <a:avLst/>
          </a:prstGeom>
        </p:spPr>
      </p:pic>
    </p:spTree>
    <p:extLst>
      <p:ext uri="{BB962C8B-B14F-4D97-AF65-F5344CB8AC3E}">
        <p14:creationId xmlns:p14="http://schemas.microsoft.com/office/powerpoint/2010/main" val="2916519982"/>
      </p:ext>
    </p:extLst>
  </p:cSld>
  <p:clrMapOvr>
    <a:masterClrMapping/>
  </p:clrMapOvr>
</p:sld>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Тема1" id="{4DAE9245-FD5C-48A3-9F61-0C8FFBFAE07A}" vid="{20E0B42B-372D-46F0-B56F-89DFAD950D3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5785</TotalTime>
  <Words>912</Words>
  <Application>Microsoft Office PowerPoint</Application>
  <PresentationFormat>Экран (16:9)</PresentationFormat>
  <Paragraphs>53</Paragraphs>
  <Slides>12</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12</vt:i4>
      </vt:variant>
    </vt:vector>
  </HeadingPairs>
  <TitlesOfParts>
    <vt:vector size="18" baseType="lpstr">
      <vt:lpstr>ALS Gorizont Bold Expanded</vt:lpstr>
      <vt:lpstr>Arial</vt:lpstr>
      <vt:lpstr>Calibri</vt:lpstr>
      <vt:lpstr>Golos Text</vt:lpstr>
      <vt:lpstr>Golos Text DemiBold</vt:lpstr>
      <vt:lpstr>Тема1</vt:lpstr>
      <vt:lpstr>Лабораторная работа №1, вариант 3 Quantum key distribution, BB84 </vt:lpstr>
      <vt:lpstr>О чем пойдет речь:</vt:lpstr>
      <vt:lpstr>Виды протоколов</vt:lpstr>
      <vt:lpstr>Протокол BB84</vt:lpstr>
      <vt:lpstr>Принцип работы протокола BB84</vt:lpstr>
      <vt:lpstr>Реализация ВВ84: основная часть</vt:lpstr>
      <vt:lpstr>Презентация PowerPoint</vt:lpstr>
      <vt:lpstr>Примеры (тестовые сценарии)</vt:lpstr>
      <vt:lpstr>Проверка на наличие атаки</vt:lpstr>
      <vt:lpstr>Сравнение с другими протоколами:</vt:lpstr>
      <vt:lpstr>Примеры исследований:</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Анастасия Авсюкевич</cp:lastModifiedBy>
  <cp:revision>135</cp:revision>
  <dcterms:created xsi:type="dcterms:W3CDTF">2014-06-27T12:30:22Z</dcterms:created>
  <dcterms:modified xsi:type="dcterms:W3CDTF">2025-03-26T08:59:23Z</dcterms:modified>
</cp:coreProperties>
</file>